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1" r:id="rId3"/>
    <p:sldId id="272" r:id="rId4"/>
    <p:sldId id="273" r:id="rId5"/>
    <p:sldId id="287" r:id="rId6"/>
    <p:sldId id="259" r:id="rId7"/>
    <p:sldId id="260" r:id="rId8"/>
    <p:sldId id="261" r:id="rId9"/>
    <p:sldId id="293" r:id="rId10"/>
    <p:sldId id="294" r:id="rId11"/>
    <p:sldId id="296" r:id="rId12"/>
    <p:sldId id="297" r:id="rId13"/>
    <p:sldId id="295" r:id="rId14"/>
    <p:sldId id="292" r:id="rId15"/>
    <p:sldId id="300" r:id="rId16"/>
    <p:sldId id="301" r:id="rId17"/>
    <p:sldId id="302" r:id="rId18"/>
    <p:sldId id="262" r:id="rId19"/>
    <p:sldId id="303" r:id="rId20"/>
    <p:sldId id="288" r:id="rId21"/>
    <p:sldId id="290" r:id="rId22"/>
    <p:sldId id="304" r:id="rId23"/>
    <p:sldId id="305" r:id="rId24"/>
    <p:sldId id="306" r:id="rId25"/>
    <p:sldId id="307" r:id="rId26"/>
    <p:sldId id="291" r:id="rId27"/>
  </p:sldIdLst>
  <p:sldSz cx="12192000" cy="6858000"/>
  <p:notesSz cx="6858000" cy="9144000"/>
  <p:defaultText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26"/>
    <p:restoredTop sz="95846"/>
  </p:normalViewPr>
  <p:slideViewPr>
    <p:cSldViewPr snapToGrid="0">
      <p:cViewPr varScale="1">
        <p:scale>
          <a:sx n="112" d="100"/>
          <a:sy n="112" d="100"/>
        </p:scale>
        <p:origin x="9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2CCB46-4ABF-401A-8171-DE914150435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D7B818C-A46E-4415-A03B-4834F14E004A}">
      <dgm:prSet/>
      <dgm:spPr/>
      <dgm:t>
        <a:bodyPr/>
        <a:lstStyle/>
        <a:p>
          <a:r>
            <a:rPr lang="en-US"/>
            <a:t>Tuning is the process of maximizing a model’s performance without overfitting or creating too high of a variance. </a:t>
          </a:r>
        </a:p>
      </dgm:t>
    </dgm:pt>
    <dgm:pt modelId="{03AC59FE-2D95-47F2-BCB2-071A72CCDCF1}" type="parTrans" cxnId="{1F974272-6964-46FC-86BD-46B7CBA47F79}">
      <dgm:prSet/>
      <dgm:spPr/>
      <dgm:t>
        <a:bodyPr/>
        <a:lstStyle/>
        <a:p>
          <a:endParaRPr lang="en-US"/>
        </a:p>
      </dgm:t>
    </dgm:pt>
    <dgm:pt modelId="{3D3658B8-BC10-4E57-B035-C6935522A0B1}" type="sibTrans" cxnId="{1F974272-6964-46FC-86BD-46B7CBA47F79}">
      <dgm:prSet/>
      <dgm:spPr/>
      <dgm:t>
        <a:bodyPr/>
        <a:lstStyle/>
        <a:p>
          <a:endParaRPr lang="en-US"/>
        </a:p>
      </dgm:t>
    </dgm:pt>
    <dgm:pt modelId="{5C0AAEBE-0C92-4F9B-8E80-C04D835CDD34}">
      <dgm:prSet/>
      <dgm:spPr/>
      <dgm:t>
        <a:bodyPr/>
        <a:lstStyle/>
        <a:p>
          <a:r>
            <a:rPr lang="en-US"/>
            <a:t>In machine learning, this is accomplished by selecting appropriate “hyperparameters.”</a:t>
          </a:r>
        </a:p>
      </dgm:t>
    </dgm:pt>
    <dgm:pt modelId="{6604D1F8-68E7-4B28-B203-796C7B0D2D9F}" type="parTrans" cxnId="{EAB512C1-C4E0-4234-B05E-88052C40CF7B}">
      <dgm:prSet/>
      <dgm:spPr/>
      <dgm:t>
        <a:bodyPr/>
        <a:lstStyle/>
        <a:p>
          <a:endParaRPr lang="en-US"/>
        </a:p>
      </dgm:t>
    </dgm:pt>
    <dgm:pt modelId="{1D77DDA0-A417-4DE7-88D2-BC02498AF2A7}" type="sibTrans" cxnId="{EAB512C1-C4E0-4234-B05E-88052C40CF7B}">
      <dgm:prSet/>
      <dgm:spPr/>
      <dgm:t>
        <a:bodyPr/>
        <a:lstStyle/>
        <a:p>
          <a:endParaRPr lang="en-US"/>
        </a:p>
      </dgm:t>
    </dgm:pt>
    <dgm:pt modelId="{B4903354-B513-4389-9F8C-E1AF556D9390}">
      <dgm:prSet/>
      <dgm:spPr/>
      <dgm:t>
        <a:bodyPr/>
        <a:lstStyle/>
        <a:p>
          <a:r>
            <a:rPr lang="en-US"/>
            <a:t>Choosing an appropriate set of hyperparameters is crucial for model accuracy, but can be computationally challenging. Hyperparameters are not learned by the model automatically through training methods. Instead, these parameters must be set manually. </a:t>
          </a:r>
        </a:p>
      </dgm:t>
    </dgm:pt>
    <dgm:pt modelId="{50F106C7-0C51-416D-ACE5-0921D49DC327}" type="parTrans" cxnId="{A7A42031-C288-47A2-9462-511C4B7ADDB2}">
      <dgm:prSet/>
      <dgm:spPr/>
      <dgm:t>
        <a:bodyPr/>
        <a:lstStyle/>
        <a:p>
          <a:endParaRPr lang="en-US"/>
        </a:p>
      </dgm:t>
    </dgm:pt>
    <dgm:pt modelId="{C1980A4D-1191-4769-80B5-8736A608FB4D}" type="sibTrans" cxnId="{A7A42031-C288-47A2-9462-511C4B7ADDB2}">
      <dgm:prSet/>
      <dgm:spPr/>
      <dgm:t>
        <a:bodyPr/>
        <a:lstStyle/>
        <a:p>
          <a:endParaRPr lang="en-US"/>
        </a:p>
      </dgm:t>
    </dgm:pt>
    <dgm:pt modelId="{A3FD57FA-EAB8-4EDA-929C-31A63F635131}" type="pres">
      <dgm:prSet presAssocID="{DE2CCB46-4ABF-401A-8171-DE9141504359}" presName="root" presStyleCnt="0">
        <dgm:presLayoutVars>
          <dgm:dir/>
          <dgm:resizeHandles val="exact"/>
        </dgm:presLayoutVars>
      </dgm:prSet>
      <dgm:spPr/>
    </dgm:pt>
    <dgm:pt modelId="{6DFCA5C2-0CDC-4FAC-B537-CEDA46EFA433}" type="pres">
      <dgm:prSet presAssocID="{3D7B818C-A46E-4415-A03B-4834F14E004A}" presName="compNode" presStyleCnt="0"/>
      <dgm:spPr/>
    </dgm:pt>
    <dgm:pt modelId="{9A0A220D-3A61-46E9-8A80-B8BA221E64AC}" type="pres">
      <dgm:prSet presAssocID="{3D7B818C-A46E-4415-A03B-4834F14E004A}" presName="bgRect" presStyleLbl="bgShp" presStyleIdx="0" presStyleCnt="3"/>
      <dgm:spPr/>
    </dgm:pt>
    <dgm:pt modelId="{800CD02B-36A9-4230-ACCB-D48E3DC917AD}" type="pres">
      <dgm:prSet presAssocID="{3D7B818C-A46E-4415-A03B-4834F14E00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E49E13CA-03FF-44F0-9F35-3FCE74046F39}" type="pres">
      <dgm:prSet presAssocID="{3D7B818C-A46E-4415-A03B-4834F14E004A}" presName="spaceRect" presStyleCnt="0"/>
      <dgm:spPr/>
    </dgm:pt>
    <dgm:pt modelId="{A19187B1-05CC-46FD-90B1-260028A3758D}" type="pres">
      <dgm:prSet presAssocID="{3D7B818C-A46E-4415-A03B-4834F14E004A}" presName="parTx" presStyleLbl="revTx" presStyleIdx="0" presStyleCnt="3">
        <dgm:presLayoutVars>
          <dgm:chMax val="0"/>
          <dgm:chPref val="0"/>
        </dgm:presLayoutVars>
      </dgm:prSet>
      <dgm:spPr/>
    </dgm:pt>
    <dgm:pt modelId="{580B7D0A-DDFB-48FA-8F2D-B1CCE3D14967}" type="pres">
      <dgm:prSet presAssocID="{3D3658B8-BC10-4E57-B035-C6935522A0B1}" presName="sibTrans" presStyleCnt="0"/>
      <dgm:spPr/>
    </dgm:pt>
    <dgm:pt modelId="{1ACDF43E-FD54-4A38-898F-B1E91F8B122F}" type="pres">
      <dgm:prSet presAssocID="{5C0AAEBE-0C92-4F9B-8E80-C04D835CDD34}" presName="compNode" presStyleCnt="0"/>
      <dgm:spPr/>
    </dgm:pt>
    <dgm:pt modelId="{C3B512D1-F7F5-4C81-96E3-C79DBF499B6C}" type="pres">
      <dgm:prSet presAssocID="{5C0AAEBE-0C92-4F9B-8E80-C04D835CDD34}" presName="bgRect" presStyleLbl="bgShp" presStyleIdx="1" presStyleCnt="3"/>
      <dgm:spPr/>
    </dgm:pt>
    <dgm:pt modelId="{0D4ADA14-A94F-468A-A78F-1CC003C5E2BC}" type="pres">
      <dgm:prSet presAssocID="{5C0AAEBE-0C92-4F9B-8E80-C04D835CDD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ABD3528B-7744-456A-B764-649D7D3D05F4}" type="pres">
      <dgm:prSet presAssocID="{5C0AAEBE-0C92-4F9B-8E80-C04D835CDD34}" presName="spaceRect" presStyleCnt="0"/>
      <dgm:spPr/>
    </dgm:pt>
    <dgm:pt modelId="{FF39EDDD-B989-4B2A-AC39-C7471495C2A2}" type="pres">
      <dgm:prSet presAssocID="{5C0AAEBE-0C92-4F9B-8E80-C04D835CDD34}" presName="parTx" presStyleLbl="revTx" presStyleIdx="1" presStyleCnt="3">
        <dgm:presLayoutVars>
          <dgm:chMax val="0"/>
          <dgm:chPref val="0"/>
        </dgm:presLayoutVars>
      </dgm:prSet>
      <dgm:spPr/>
    </dgm:pt>
    <dgm:pt modelId="{6F3A82C4-6FF5-4C71-9E30-3E2458DBDB33}" type="pres">
      <dgm:prSet presAssocID="{1D77DDA0-A417-4DE7-88D2-BC02498AF2A7}" presName="sibTrans" presStyleCnt="0"/>
      <dgm:spPr/>
    </dgm:pt>
    <dgm:pt modelId="{CE535512-80F6-4BDF-B062-3177E69AF521}" type="pres">
      <dgm:prSet presAssocID="{B4903354-B513-4389-9F8C-E1AF556D9390}" presName="compNode" presStyleCnt="0"/>
      <dgm:spPr/>
    </dgm:pt>
    <dgm:pt modelId="{1259EDB5-E397-484B-B1C4-83DF188DEA5E}" type="pres">
      <dgm:prSet presAssocID="{B4903354-B513-4389-9F8C-E1AF556D9390}" presName="bgRect" presStyleLbl="bgShp" presStyleIdx="2" presStyleCnt="3"/>
      <dgm:spPr/>
    </dgm:pt>
    <dgm:pt modelId="{C3EF4DEB-1572-426E-8958-D812F9B83A8F}" type="pres">
      <dgm:prSet presAssocID="{B4903354-B513-4389-9F8C-E1AF556D93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ACBB827D-781C-4C88-B32D-BC53C6EFF085}" type="pres">
      <dgm:prSet presAssocID="{B4903354-B513-4389-9F8C-E1AF556D9390}" presName="spaceRect" presStyleCnt="0"/>
      <dgm:spPr/>
    </dgm:pt>
    <dgm:pt modelId="{D5F994AA-A0DE-4C6F-BCFF-322FF06AD183}" type="pres">
      <dgm:prSet presAssocID="{B4903354-B513-4389-9F8C-E1AF556D9390}" presName="parTx" presStyleLbl="revTx" presStyleIdx="2" presStyleCnt="3">
        <dgm:presLayoutVars>
          <dgm:chMax val="0"/>
          <dgm:chPref val="0"/>
        </dgm:presLayoutVars>
      </dgm:prSet>
      <dgm:spPr/>
    </dgm:pt>
  </dgm:ptLst>
  <dgm:cxnLst>
    <dgm:cxn modelId="{DAEE5A18-7A3A-4E63-BDBC-0254DF19F446}" type="presOf" srcId="{5C0AAEBE-0C92-4F9B-8E80-C04D835CDD34}" destId="{FF39EDDD-B989-4B2A-AC39-C7471495C2A2}" srcOrd="0" destOrd="0" presId="urn:microsoft.com/office/officeart/2018/2/layout/IconVerticalSolidList"/>
    <dgm:cxn modelId="{FE3A011A-A6AF-4640-91B2-74FE3791469C}" type="presOf" srcId="{DE2CCB46-4ABF-401A-8171-DE9141504359}" destId="{A3FD57FA-EAB8-4EDA-929C-31A63F635131}" srcOrd="0" destOrd="0" presId="urn:microsoft.com/office/officeart/2018/2/layout/IconVerticalSolidList"/>
    <dgm:cxn modelId="{A7A42031-C288-47A2-9462-511C4B7ADDB2}" srcId="{DE2CCB46-4ABF-401A-8171-DE9141504359}" destId="{B4903354-B513-4389-9F8C-E1AF556D9390}" srcOrd="2" destOrd="0" parTransId="{50F106C7-0C51-416D-ACE5-0921D49DC327}" sibTransId="{C1980A4D-1191-4769-80B5-8736A608FB4D}"/>
    <dgm:cxn modelId="{D735DF4A-E78F-4209-AF0A-B58B654DD725}" type="presOf" srcId="{3D7B818C-A46E-4415-A03B-4834F14E004A}" destId="{A19187B1-05CC-46FD-90B1-260028A3758D}" srcOrd="0" destOrd="0" presId="urn:microsoft.com/office/officeart/2018/2/layout/IconVerticalSolidList"/>
    <dgm:cxn modelId="{C0681350-D860-4F44-B82C-7A9EA62123B4}" type="presOf" srcId="{B4903354-B513-4389-9F8C-E1AF556D9390}" destId="{D5F994AA-A0DE-4C6F-BCFF-322FF06AD183}" srcOrd="0" destOrd="0" presId="urn:microsoft.com/office/officeart/2018/2/layout/IconVerticalSolidList"/>
    <dgm:cxn modelId="{1F974272-6964-46FC-86BD-46B7CBA47F79}" srcId="{DE2CCB46-4ABF-401A-8171-DE9141504359}" destId="{3D7B818C-A46E-4415-A03B-4834F14E004A}" srcOrd="0" destOrd="0" parTransId="{03AC59FE-2D95-47F2-BCB2-071A72CCDCF1}" sibTransId="{3D3658B8-BC10-4E57-B035-C6935522A0B1}"/>
    <dgm:cxn modelId="{EAB512C1-C4E0-4234-B05E-88052C40CF7B}" srcId="{DE2CCB46-4ABF-401A-8171-DE9141504359}" destId="{5C0AAEBE-0C92-4F9B-8E80-C04D835CDD34}" srcOrd="1" destOrd="0" parTransId="{6604D1F8-68E7-4B28-B203-796C7B0D2D9F}" sibTransId="{1D77DDA0-A417-4DE7-88D2-BC02498AF2A7}"/>
    <dgm:cxn modelId="{007923D2-5F38-48D1-9E00-0A5D27A65AA1}" type="presParOf" srcId="{A3FD57FA-EAB8-4EDA-929C-31A63F635131}" destId="{6DFCA5C2-0CDC-4FAC-B537-CEDA46EFA433}" srcOrd="0" destOrd="0" presId="urn:microsoft.com/office/officeart/2018/2/layout/IconVerticalSolidList"/>
    <dgm:cxn modelId="{79A48A90-1640-4235-B1D4-84A93141AF03}" type="presParOf" srcId="{6DFCA5C2-0CDC-4FAC-B537-CEDA46EFA433}" destId="{9A0A220D-3A61-46E9-8A80-B8BA221E64AC}" srcOrd="0" destOrd="0" presId="urn:microsoft.com/office/officeart/2018/2/layout/IconVerticalSolidList"/>
    <dgm:cxn modelId="{01D95874-469E-45FA-BEE7-DC88DD514A2F}" type="presParOf" srcId="{6DFCA5C2-0CDC-4FAC-B537-CEDA46EFA433}" destId="{800CD02B-36A9-4230-ACCB-D48E3DC917AD}" srcOrd="1" destOrd="0" presId="urn:microsoft.com/office/officeart/2018/2/layout/IconVerticalSolidList"/>
    <dgm:cxn modelId="{2240790B-DEE4-43E5-9787-CB2FCE86A0C5}" type="presParOf" srcId="{6DFCA5C2-0CDC-4FAC-B537-CEDA46EFA433}" destId="{E49E13CA-03FF-44F0-9F35-3FCE74046F39}" srcOrd="2" destOrd="0" presId="urn:microsoft.com/office/officeart/2018/2/layout/IconVerticalSolidList"/>
    <dgm:cxn modelId="{8443CF1A-A564-4C1C-BEEE-D02B667DA75B}" type="presParOf" srcId="{6DFCA5C2-0CDC-4FAC-B537-CEDA46EFA433}" destId="{A19187B1-05CC-46FD-90B1-260028A3758D}" srcOrd="3" destOrd="0" presId="urn:microsoft.com/office/officeart/2018/2/layout/IconVerticalSolidList"/>
    <dgm:cxn modelId="{5952C221-2A61-43AA-A42B-ED02EFDF0DA2}" type="presParOf" srcId="{A3FD57FA-EAB8-4EDA-929C-31A63F635131}" destId="{580B7D0A-DDFB-48FA-8F2D-B1CCE3D14967}" srcOrd="1" destOrd="0" presId="urn:microsoft.com/office/officeart/2018/2/layout/IconVerticalSolidList"/>
    <dgm:cxn modelId="{CEBA1341-E77A-44F1-BAA6-AA074074C416}" type="presParOf" srcId="{A3FD57FA-EAB8-4EDA-929C-31A63F635131}" destId="{1ACDF43E-FD54-4A38-898F-B1E91F8B122F}" srcOrd="2" destOrd="0" presId="urn:microsoft.com/office/officeart/2018/2/layout/IconVerticalSolidList"/>
    <dgm:cxn modelId="{45ACC725-CFE6-42C8-A297-2D76383DE67B}" type="presParOf" srcId="{1ACDF43E-FD54-4A38-898F-B1E91F8B122F}" destId="{C3B512D1-F7F5-4C81-96E3-C79DBF499B6C}" srcOrd="0" destOrd="0" presId="urn:microsoft.com/office/officeart/2018/2/layout/IconVerticalSolidList"/>
    <dgm:cxn modelId="{2F77C023-0E4D-47AA-95E2-A5EA35D92B83}" type="presParOf" srcId="{1ACDF43E-FD54-4A38-898F-B1E91F8B122F}" destId="{0D4ADA14-A94F-468A-A78F-1CC003C5E2BC}" srcOrd="1" destOrd="0" presId="urn:microsoft.com/office/officeart/2018/2/layout/IconVerticalSolidList"/>
    <dgm:cxn modelId="{20464231-4A2C-4990-A836-32A3A887F74F}" type="presParOf" srcId="{1ACDF43E-FD54-4A38-898F-B1E91F8B122F}" destId="{ABD3528B-7744-456A-B764-649D7D3D05F4}" srcOrd="2" destOrd="0" presId="urn:microsoft.com/office/officeart/2018/2/layout/IconVerticalSolidList"/>
    <dgm:cxn modelId="{61760D96-E5DE-4CBC-BF2E-A5FEB8DFE2F1}" type="presParOf" srcId="{1ACDF43E-FD54-4A38-898F-B1E91F8B122F}" destId="{FF39EDDD-B989-4B2A-AC39-C7471495C2A2}" srcOrd="3" destOrd="0" presId="urn:microsoft.com/office/officeart/2018/2/layout/IconVerticalSolidList"/>
    <dgm:cxn modelId="{D83F478D-4E03-430F-AE51-8286F8638ECB}" type="presParOf" srcId="{A3FD57FA-EAB8-4EDA-929C-31A63F635131}" destId="{6F3A82C4-6FF5-4C71-9E30-3E2458DBDB33}" srcOrd="3" destOrd="0" presId="urn:microsoft.com/office/officeart/2018/2/layout/IconVerticalSolidList"/>
    <dgm:cxn modelId="{6610340D-D07C-4D7C-A8E0-EA6787C046E2}" type="presParOf" srcId="{A3FD57FA-EAB8-4EDA-929C-31A63F635131}" destId="{CE535512-80F6-4BDF-B062-3177E69AF521}" srcOrd="4" destOrd="0" presId="urn:microsoft.com/office/officeart/2018/2/layout/IconVerticalSolidList"/>
    <dgm:cxn modelId="{F204687B-2564-4B20-89D0-CB943445FA50}" type="presParOf" srcId="{CE535512-80F6-4BDF-B062-3177E69AF521}" destId="{1259EDB5-E397-484B-B1C4-83DF188DEA5E}" srcOrd="0" destOrd="0" presId="urn:microsoft.com/office/officeart/2018/2/layout/IconVerticalSolidList"/>
    <dgm:cxn modelId="{7468A99B-1389-4DED-A228-CFA43B2FBC3C}" type="presParOf" srcId="{CE535512-80F6-4BDF-B062-3177E69AF521}" destId="{C3EF4DEB-1572-426E-8958-D812F9B83A8F}" srcOrd="1" destOrd="0" presId="urn:microsoft.com/office/officeart/2018/2/layout/IconVerticalSolidList"/>
    <dgm:cxn modelId="{81A98549-5DBF-4E8B-B5E6-52F02A02E014}" type="presParOf" srcId="{CE535512-80F6-4BDF-B062-3177E69AF521}" destId="{ACBB827D-781C-4C88-B32D-BC53C6EFF085}" srcOrd="2" destOrd="0" presId="urn:microsoft.com/office/officeart/2018/2/layout/IconVerticalSolidList"/>
    <dgm:cxn modelId="{1C574461-BBFA-48EF-A42B-29A161545BC8}" type="presParOf" srcId="{CE535512-80F6-4BDF-B062-3177E69AF521}" destId="{D5F994AA-A0DE-4C6F-BCFF-322FF06AD1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A8B933-2566-6345-BC39-8168AABD38EC}"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528E2203-9C13-8349-A4A8-89EC175097C0}">
      <dgm:prSet custT="1"/>
      <dgm:spPr/>
      <dgm:t>
        <a:bodyPr/>
        <a:lstStyle/>
        <a:p>
          <a:r>
            <a:rPr lang="en-KZ" sz="2400" b="1" dirty="0"/>
            <a:t>Short cut (shift + tab)</a:t>
          </a:r>
        </a:p>
      </dgm:t>
    </dgm:pt>
    <dgm:pt modelId="{078EE6CE-6B89-4F4E-B35A-1723EA9F8621}" type="parTrans" cxnId="{590ABE22-232E-FC42-89D2-5C873F863813}">
      <dgm:prSet/>
      <dgm:spPr/>
      <dgm:t>
        <a:bodyPr/>
        <a:lstStyle/>
        <a:p>
          <a:endParaRPr lang="en-US"/>
        </a:p>
      </dgm:t>
    </dgm:pt>
    <dgm:pt modelId="{46BC4028-0804-4644-9304-A43BDDE76C8A}" type="sibTrans" cxnId="{590ABE22-232E-FC42-89D2-5C873F863813}">
      <dgm:prSet/>
      <dgm:spPr/>
      <dgm:t>
        <a:bodyPr/>
        <a:lstStyle/>
        <a:p>
          <a:endParaRPr lang="en-US"/>
        </a:p>
      </dgm:t>
    </dgm:pt>
    <dgm:pt modelId="{692927E1-B209-0F4E-B4EA-E4B6451F0E39}" type="pres">
      <dgm:prSet presAssocID="{3BA8B933-2566-6345-BC39-8168AABD38EC}" presName="diagram" presStyleCnt="0">
        <dgm:presLayoutVars>
          <dgm:dir/>
          <dgm:resizeHandles val="exact"/>
        </dgm:presLayoutVars>
      </dgm:prSet>
      <dgm:spPr/>
    </dgm:pt>
    <dgm:pt modelId="{E16AD384-F038-C24B-B046-AF30A622ADE7}" type="pres">
      <dgm:prSet presAssocID="{528E2203-9C13-8349-A4A8-89EC175097C0}" presName="node" presStyleLbl="node1" presStyleIdx="0" presStyleCnt="1" custScaleX="154288">
        <dgm:presLayoutVars>
          <dgm:bulletEnabled val="1"/>
        </dgm:presLayoutVars>
      </dgm:prSet>
      <dgm:spPr/>
    </dgm:pt>
  </dgm:ptLst>
  <dgm:cxnLst>
    <dgm:cxn modelId="{590ABE22-232E-FC42-89D2-5C873F863813}" srcId="{3BA8B933-2566-6345-BC39-8168AABD38EC}" destId="{528E2203-9C13-8349-A4A8-89EC175097C0}" srcOrd="0" destOrd="0" parTransId="{078EE6CE-6B89-4F4E-B35A-1723EA9F8621}" sibTransId="{46BC4028-0804-4644-9304-A43BDDE76C8A}"/>
    <dgm:cxn modelId="{6B9C0897-C933-9B4C-80AC-80F26D3E316C}" type="presOf" srcId="{528E2203-9C13-8349-A4A8-89EC175097C0}" destId="{E16AD384-F038-C24B-B046-AF30A622ADE7}" srcOrd="0" destOrd="0" presId="urn:microsoft.com/office/officeart/2005/8/layout/default"/>
    <dgm:cxn modelId="{FE2D9BE7-2865-E34C-80CB-3B76266F77E9}" type="presOf" srcId="{3BA8B933-2566-6345-BC39-8168AABD38EC}" destId="{692927E1-B209-0F4E-B4EA-E4B6451F0E39}" srcOrd="0" destOrd="0" presId="urn:microsoft.com/office/officeart/2005/8/layout/default"/>
    <dgm:cxn modelId="{7F23954D-CE02-2748-ABA5-5C0E90C1296D}" type="presParOf" srcId="{692927E1-B209-0F4E-B4EA-E4B6451F0E39}" destId="{E16AD384-F038-C24B-B046-AF30A622ADE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A8B933-2566-6345-BC39-8168AABD38EC}"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528E2203-9C13-8349-A4A8-89EC175097C0}">
      <dgm:prSet custT="1"/>
      <dgm:spPr/>
      <dgm:t>
        <a:bodyPr/>
        <a:lstStyle/>
        <a:p>
          <a:r>
            <a:rPr lang="en-KZ" sz="2400" b="1" dirty="0"/>
            <a:t>Short cut (shift + tab)</a:t>
          </a:r>
        </a:p>
      </dgm:t>
    </dgm:pt>
    <dgm:pt modelId="{078EE6CE-6B89-4F4E-B35A-1723EA9F8621}" type="parTrans" cxnId="{590ABE22-232E-FC42-89D2-5C873F863813}">
      <dgm:prSet/>
      <dgm:spPr/>
      <dgm:t>
        <a:bodyPr/>
        <a:lstStyle/>
        <a:p>
          <a:endParaRPr lang="en-US"/>
        </a:p>
      </dgm:t>
    </dgm:pt>
    <dgm:pt modelId="{46BC4028-0804-4644-9304-A43BDDE76C8A}" type="sibTrans" cxnId="{590ABE22-232E-FC42-89D2-5C873F863813}">
      <dgm:prSet/>
      <dgm:spPr/>
      <dgm:t>
        <a:bodyPr/>
        <a:lstStyle/>
        <a:p>
          <a:endParaRPr lang="en-US"/>
        </a:p>
      </dgm:t>
    </dgm:pt>
    <dgm:pt modelId="{18AA3B3C-B592-7A4F-B7A0-D5BF2C46722D}">
      <dgm:prSet/>
      <dgm:spPr/>
      <dgm:t>
        <a:bodyPr/>
        <a:lstStyle/>
        <a:p>
          <a:r>
            <a:rPr lang="en-KZ" b="1"/>
            <a:t>Google documentation for functions</a:t>
          </a:r>
          <a:endParaRPr lang="en-US" dirty="0"/>
        </a:p>
      </dgm:t>
    </dgm:pt>
    <dgm:pt modelId="{06BE9AA5-8F27-0648-A9ED-B6D11F7BAEC6}" type="parTrans" cxnId="{DD029BB4-C216-FA4D-9940-166E411AD5F3}">
      <dgm:prSet/>
      <dgm:spPr/>
      <dgm:t>
        <a:bodyPr/>
        <a:lstStyle/>
        <a:p>
          <a:endParaRPr lang="en-US"/>
        </a:p>
      </dgm:t>
    </dgm:pt>
    <dgm:pt modelId="{ECE3E9BE-924B-7644-A4E5-DFF0CCF8CC8C}" type="sibTrans" cxnId="{DD029BB4-C216-FA4D-9940-166E411AD5F3}">
      <dgm:prSet/>
      <dgm:spPr/>
      <dgm:t>
        <a:bodyPr/>
        <a:lstStyle/>
        <a:p>
          <a:endParaRPr lang="en-US"/>
        </a:p>
      </dgm:t>
    </dgm:pt>
    <dgm:pt modelId="{692927E1-B209-0F4E-B4EA-E4B6451F0E39}" type="pres">
      <dgm:prSet presAssocID="{3BA8B933-2566-6345-BC39-8168AABD38EC}" presName="diagram" presStyleCnt="0">
        <dgm:presLayoutVars>
          <dgm:dir/>
          <dgm:resizeHandles val="exact"/>
        </dgm:presLayoutVars>
      </dgm:prSet>
      <dgm:spPr/>
    </dgm:pt>
    <dgm:pt modelId="{E16AD384-F038-C24B-B046-AF30A622ADE7}" type="pres">
      <dgm:prSet presAssocID="{528E2203-9C13-8349-A4A8-89EC175097C0}" presName="node" presStyleLbl="node1" presStyleIdx="0" presStyleCnt="2" custScaleX="154288">
        <dgm:presLayoutVars>
          <dgm:bulletEnabled val="1"/>
        </dgm:presLayoutVars>
      </dgm:prSet>
      <dgm:spPr/>
    </dgm:pt>
    <dgm:pt modelId="{7CA49512-7D16-604B-A942-6D1728A95456}" type="pres">
      <dgm:prSet presAssocID="{46BC4028-0804-4644-9304-A43BDDE76C8A}" presName="sibTrans" presStyleCnt="0"/>
      <dgm:spPr/>
    </dgm:pt>
    <dgm:pt modelId="{1C2BEEC6-B631-874E-9BE9-40EE987952F3}" type="pres">
      <dgm:prSet presAssocID="{18AA3B3C-B592-7A4F-B7A0-D5BF2C46722D}" presName="node" presStyleLbl="node1" presStyleIdx="1" presStyleCnt="2" custScaleX="155217">
        <dgm:presLayoutVars>
          <dgm:bulletEnabled val="1"/>
        </dgm:presLayoutVars>
      </dgm:prSet>
      <dgm:spPr/>
    </dgm:pt>
  </dgm:ptLst>
  <dgm:cxnLst>
    <dgm:cxn modelId="{590ABE22-232E-FC42-89D2-5C873F863813}" srcId="{3BA8B933-2566-6345-BC39-8168AABD38EC}" destId="{528E2203-9C13-8349-A4A8-89EC175097C0}" srcOrd="0" destOrd="0" parTransId="{078EE6CE-6B89-4F4E-B35A-1723EA9F8621}" sibTransId="{46BC4028-0804-4644-9304-A43BDDE76C8A}"/>
    <dgm:cxn modelId="{907E7E65-1674-5149-BF5C-409F6A523F11}" type="presOf" srcId="{18AA3B3C-B592-7A4F-B7A0-D5BF2C46722D}" destId="{1C2BEEC6-B631-874E-9BE9-40EE987952F3}" srcOrd="0" destOrd="0" presId="urn:microsoft.com/office/officeart/2005/8/layout/default"/>
    <dgm:cxn modelId="{6B9C0897-C933-9B4C-80AC-80F26D3E316C}" type="presOf" srcId="{528E2203-9C13-8349-A4A8-89EC175097C0}" destId="{E16AD384-F038-C24B-B046-AF30A622ADE7}" srcOrd="0" destOrd="0" presId="urn:microsoft.com/office/officeart/2005/8/layout/default"/>
    <dgm:cxn modelId="{DD029BB4-C216-FA4D-9940-166E411AD5F3}" srcId="{3BA8B933-2566-6345-BC39-8168AABD38EC}" destId="{18AA3B3C-B592-7A4F-B7A0-D5BF2C46722D}" srcOrd="1" destOrd="0" parTransId="{06BE9AA5-8F27-0648-A9ED-B6D11F7BAEC6}" sibTransId="{ECE3E9BE-924B-7644-A4E5-DFF0CCF8CC8C}"/>
    <dgm:cxn modelId="{FE2D9BE7-2865-E34C-80CB-3B76266F77E9}" type="presOf" srcId="{3BA8B933-2566-6345-BC39-8168AABD38EC}" destId="{692927E1-B209-0F4E-B4EA-E4B6451F0E39}" srcOrd="0" destOrd="0" presId="urn:microsoft.com/office/officeart/2005/8/layout/default"/>
    <dgm:cxn modelId="{7F23954D-CE02-2748-ABA5-5C0E90C1296D}" type="presParOf" srcId="{692927E1-B209-0F4E-B4EA-E4B6451F0E39}" destId="{E16AD384-F038-C24B-B046-AF30A622ADE7}" srcOrd="0" destOrd="0" presId="urn:microsoft.com/office/officeart/2005/8/layout/default"/>
    <dgm:cxn modelId="{A99A72EF-81FC-454A-8A32-68F8DF884955}" type="presParOf" srcId="{692927E1-B209-0F4E-B4EA-E4B6451F0E39}" destId="{7CA49512-7D16-604B-A942-6D1728A95456}" srcOrd="1" destOrd="0" presId="urn:microsoft.com/office/officeart/2005/8/layout/default"/>
    <dgm:cxn modelId="{541CBC28-B1BD-694A-AFF4-6E720C2CD477}" type="presParOf" srcId="{692927E1-B209-0F4E-B4EA-E4B6451F0E39}" destId="{1C2BEEC6-B631-874E-9BE9-40EE987952F3}"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DEF40F-1209-5C47-B75C-CF117F84977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37B25D3C-CD99-B34C-8457-37E159A8AF6B}">
      <dgm:prSet/>
      <dgm:spPr/>
      <dgm:t>
        <a:bodyPr/>
        <a:lstStyle/>
        <a:p>
          <a:r>
            <a:rPr lang="en-US" b="1" dirty="0"/>
            <a:t>Grid Search</a:t>
          </a:r>
          <a:endParaRPr lang="en-KZ" b="1" dirty="0"/>
        </a:p>
      </dgm:t>
    </dgm:pt>
    <dgm:pt modelId="{67A55093-EBC1-D940-9E5A-E6963367C0F3}" type="parTrans" cxnId="{140CBCDB-9D55-F940-8DA9-8EDA74CC63B6}">
      <dgm:prSet/>
      <dgm:spPr/>
      <dgm:t>
        <a:bodyPr/>
        <a:lstStyle/>
        <a:p>
          <a:endParaRPr lang="en-US"/>
        </a:p>
      </dgm:t>
    </dgm:pt>
    <dgm:pt modelId="{6BABF1D2-B8E7-AD45-91F2-B64ACB1154D1}" type="sibTrans" cxnId="{140CBCDB-9D55-F940-8DA9-8EDA74CC63B6}">
      <dgm:prSet/>
      <dgm:spPr/>
      <dgm:t>
        <a:bodyPr/>
        <a:lstStyle/>
        <a:p>
          <a:endParaRPr lang="en-US"/>
        </a:p>
      </dgm:t>
    </dgm:pt>
    <dgm:pt modelId="{98CDCEF6-15CE-8B44-BF09-049C3112C24B}">
      <dgm:prSet/>
      <dgm:spPr/>
      <dgm:t>
        <a:bodyPr/>
        <a:lstStyle/>
        <a:p>
          <a:r>
            <a:rPr lang="en-US" dirty="0"/>
            <a:t>Random Search</a:t>
          </a:r>
          <a:endParaRPr lang="en-KZ" dirty="0"/>
        </a:p>
      </dgm:t>
    </dgm:pt>
    <dgm:pt modelId="{D1AD0340-D24C-C045-BC1A-5AD7F7EE6042}" type="parTrans" cxnId="{DC433A44-D3D0-AD4B-BE1A-9F8D4CFFDEC8}">
      <dgm:prSet/>
      <dgm:spPr/>
      <dgm:t>
        <a:bodyPr/>
        <a:lstStyle/>
        <a:p>
          <a:endParaRPr lang="en-US"/>
        </a:p>
      </dgm:t>
    </dgm:pt>
    <dgm:pt modelId="{9C3D6A6B-5627-9745-AD51-2C25790231F7}" type="sibTrans" cxnId="{DC433A44-D3D0-AD4B-BE1A-9F8D4CFFDEC8}">
      <dgm:prSet/>
      <dgm:spPr/>
      <dgm:t>
        <a:bodyPr/>
        <a:lstStyle/>
        <a:p>
          <a:endParaRPr lang="en-US"/>
        </a:p>
      </dgm:t>
    </dgm:pt>
    <dgm:pt modelId="{75BBDCC7-0543-504C-A035-03AE97EB2994}">
      <dgm:prSet/>
      <dgm:spPr/>
      <dgm:t>
        <a:bodyPr/>
        <a:lstStyle/>
        <a:p>
          <a:r>
            <a:rPr lang="en-US"/>
            <a:t>Bayesian Optimization</a:t>
          </a:r>
          <a:endParaRPr lang="en-KZ"/>
        </a:p>
      </dgm:t>
    </dgm:pt>
    <dgm:pt modelId="{34850819-8A35-3F41-B011-721B9C854053}" type="parTrans" cxnId="{0ED8FC49-A739-C04D-8946-B1B488335545}">
      <dgm:prSet/>
      <dgm:spPr/>
      <dgm:t>
        <a:bodyPr/>
        <a:lstStyle/>
        <a:p>
          <a:endParaRPr lang="en-US"/>
        </a:p>
      </dgm:t>
    </dgm:pt>
    <dgm:pt modelId="{CE5FCC76-0447-E843-8C48-E408B5B7B1F4}" type="sibTrans" cxnId="{0ED8FC49-A739-C04D-8946-B1B488335545}">
      <dgm:prSet/>
      <dgm:spPr/>
      <dgm:t>
        <a:bodyPr/>
        <a:lstStyle/>
        <a:p>
          <a:endParaRPr lang="en-US"/>
        </a:p>
      </dgm:t>
    </dgm:pt>
    <dgm:pt modelId="{36116AC8-3375-A649-A659-E8918B18AFAB}" type="pres">
      <dgm:prSet presAssocID="{D2DEF40F-1209-5C47-B75C-CF117F84977A}" presName="diagram" presStyleCnt="0">
        <dgm:presLayoutVars>
          <dgm:dir/>
          <dgm:resizeHandles val="exact"/>
        </dgm:presLayoutVars>
      </dgm:prSet>
      <dgm:spPr/>
    </dgm:pt>
    <dgm:pt modelId="{521E494E-3E08-AC48-8580-B4C4B3331F01}" type="pres">
      <dgm:prSet presAssocID="{37B25D3C-CD99-B34C-8457-37E159A8AF6B}" presName="node" presStyleLbl="node1" presStyleIdx="0" presStyleCnt="3">
        <dgm:presLayoutVars>
          <dgm:bulletEnabled val="1"/>
        </dgm:presLayoutVars>
      </dgm:prSet>
      <dgm:spPr/>
    </dgm:pt>
    <dgm:pt modelId="{B33F6826-9F2F-4E4F-9F0C-D4ED2056B41F}" type="pres">
      <dgm:prSet presAssocID="{6BABF1D2-B8E7-AD45-91F2-B64ACB1154D1}" presName="sibTrans" presStyleCnt="0"/>
      <dgm:spPr/>
    </dgm:pt>
    <dgm:pt modelId="{A2B17DB5-DEA3-ED41-A5C9-E8AB332585D3}" type="pres">
      <dgm:prSet presAssocID="{98CDCEF6-15CE-8B44-BF09-049C3112C24B}" presName="node" presStyleLbl="node1" presStyleIdx="1" presStyleCnt="3">
        <dgm:presLayoutVars>
          <dgm:bulletEnabled val="1"/>
        </dgm:presLayoutVars>
      </dgm:prSet>
      <dgm:spPr/>
    </dgm:pt>
    <dgm:pt modelId="{FE46C67C-97A0-F241-8BA5-9647DE11C363}" type="pres">
      <dgm:prSet presAssocID="{9C3D6A6B-5627-9745-AD51-2C25790231F7}" presName="sibTrans" presStyleCnt="0"/>
      <dgm:spPr/>
    </dgm:pt>
    <dgm:pt modelId="{8BB52736-3D14-1F49-A230-4FCE206F0C0C}" type="pres">
      <dgm:prSet presAssocID="{75BBDCC7-0543-504C-A035-03AE97EB2994}" presName="node" presStyleLbl="node1" presStyleIdx="2" presStyleCnt="3">
        <dgm:presLayoutVars>
          <dgm:bulletEnabled val="1"/>
        </dgm:presLayoutVars>
      </dgm:prSet>
      <dgm:spPr/>
    </dgm:pt>
  </dgm:ptLst>
  <dgm:cxnLst>
    <dgm:cxn modelId="{29616206-EB99-6B44-8481-DF9E64C37CEB}" type="presOf" srcId="{D2DEF40F-1209-5C47-B75C-CF117F84977A}" destId="{36116AC8-3375-A649-A659-E8918B18AFAB}" srcOrd="0" destOrd="0" presId="urn:microsoft.com/office/officeart/2005/8/layout/default"/>
    <dgm:cxn modelId="{20969016-8426-9F4D-B332-3EEC2B560EE2}" type="presOf" srcId="{98CDCEF6-15CE-8B44-BF09-049C3112C24B}" destId="{A2B17DB5-DEA3-ED41-A5C9-E8AB332585D3}" srcOrd="0" destOrd="0" presId="urn:microsoft.com/office/officeart/2005/8/layout/default"/>
    <dgm:cxn modelId="{B94EA31C-2DA4-DD47-8E6D-76ECFCCB9F98}" type="presOf" srcId="{37B25D3C-CD99-B34C-8457-37E159A8AF6B}" destId="{521E494E-3E08-AC48-8580-B4C4B3331F01}" srcOrd="0" destOrd="0" presId="urn:microsoft.com/office/officeart/2005/8/layout/default"/>
    <dgm:cxn modelId="{DC433A44-D3D0-AD4B-BE1A-9F8D4CFFDEC8}" srcId="{D2DEF40F-1209-5C47-B75C-CF117F84977A}" destId="{98CDCEF6-15CE-8B44-BF09-049C3112C24B}" srcOrd="1" destOrd="0" parTransId="{D1AD0340-D24C-C045-BC1A-5AD7F7EE6042}" sibTransId="{9C3D6A6B-5627-9745-AD51-2C25790231F7}"/>
    <dgm:cxn modelId="{0ED8FC49-A739-C04D-8946-B1B488335545}" srcId="{D2DEF40F-1209-5C47-B75C-CF117F84977A}" destId="{75BBDCC7-0543-504C-A035-03AE97EB2994}" srcOrd="2" destOrd="0" parTransId="{34850819-8A35-3F41-B011-721B9C854053}" sibTransId="{CE5FCC76-0447-E843-8C48-E408B5B7B1F4}"/>
    <dgm:cxn modelId="{B9FB6159-BE44-2240-A0DB-C3762E3C1937}" type="presOf" srcId="{75BBDCC7-0543-504C-A035-03AE97EB2994}" destId="{8BB52736-3D14-1F49-A230-4FCE206F0C0C}" srcOrd="0" destOrd="0" presId="urn:microsoft.com/office/officeart/2005/8/layout/default"/>
    <dgm:cxn modelId="{140CBCDB-9D55-F940-8DA9-8EDA74CC63B6}" srcId="{D2DEF40F-1209-5C47-B75C-CF117F84977A}" destId="{37B25D3C-CD99-B34C-8457-37E159A8AF6B}" srcOrd="0" destOrd="0" parTransId="{67A55093-EBC1-D940-9E5A-E6963367C0F3}" sibTransId="{6BABF1D2-B8E7-AD45-91F2-B64ACB1154D1}"/>
    <dgm:cxn modelId="{60338C3D-8352-D841-BC81-7EC17102FBD1}" type="presParOf" srcId="{36116AC8-3375-A649-A659-E8918B18AFAB}" destId="{521E494E-3E08-AC48-8580-B4C4B3331F01}" srcOrd="0" destOrd="0" presId="urn:microsoft.com/office/officeart/2005/8/layout/default"/>
    <dgm:cxn modelId="{0527B32E-3702-8143-A62B-5CBF41AC400C}" type="presParOf" srcId="{36116AC8-3375-A649-A659-E8918B18AFAB}" destId="{B33F6826-9F2F-4E4F-9F0C-D4ED2056B41F}" srcOrd="1" destOrd="0" presId="urn:microsoft.com/office/officeart/2005/8/layout/default"/>
    <dgm:cxn modelId="{8DD65644-B3AE-164F-96A6-12246845AFE7}" type="presParOf" srcId="{36116AC8-3375-A649-A659-E8918B18AFAB}" destId="{A2B17DB5-DEA3-ED41-A5C9-E8AB332585D3}" srcOrd="2" destOrd="0" presId="urn:microsoft.com/office/officeart/2005/8/layout/default"/>
    <dgm:cxn modelId="{BC8A4AB6-754A-3747-8E9D-87C8E3CB1012}" type="presParOf" srcId="{36116AC8-3375-A649-A659-E8918B18AFAB}" destId="{FE46C67C-97A0-F241-8BA5-9647DE11C363}" srcOrd="3" destOrd="0" presId="urn:microsoft.com/office/officeart/2005/8/layout/default"/>
    <dgm:cxn modelId="{38CBB659-0E0A-F644-B4D0-66357CC1BFCD}" type="presParOf" srcId="{36116AC8-3375-A649-A659-E8918B18AFAB}" destId="{8BB52736-3D14-1F49-A230-4FCE206F0C0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5C3841-733D-4FE2-BD23-39050A005288}" type="doc">
      <dgm:prSet loTypeId="urn:microsoft.com/office/officeart/2005/8/layout/hierarchy1" loCatId="hierarchy" qsTypeId="urn:microsoft.com/office/officeart/2005/8/quickstyle/simple1" qsCatId="simple" csTypeId="urn:microsoft.com/office/officeart/2005/8/colors/accent2_1" csCatId="accent2"/>
      <dgm:spPr/>
      <dgm:t>
        <a:bodyPr/>
        <a:lstStyle/>
        <a:p>
          <a:endParaRPr lang="en-US"/>
        </a:p>
      </dgm:t>
    </dgm:pt>
    <dgm:pt modelId="{52A482AA-11CE-43E0-B5BE-22C769B4884F}">
      <dgm:prSet/>
      <dgm:spPr/>
      <dgm:t>
        <a:bodyPr/>
        <a:lstStyle/>
        <a:p>
          <a:r>
            <a:rPr lang="en-US"/>
            <a:t>sets up a grid of hyperparameter values </a:t>
          </a:r>
        </a:p>
      </dgm:t>
    </dgm:pt>
    <dgm:pt modelId="{7C5B2BC3-675A-4628-9815-3478623E11C0}" type="parTrans" cxnId="{1C5FB1A9-9345-4F14-A684-05480B41F68B}">
      <dgm:prSet/>
      <dgm:spPr/>
      <dgm:t>
        <a:bodyPr/>
        <a:lstStyle/>
        <a:p>
          <a:endParaRPr lang="en-US"/>
        </a:p>
      </dgm:t>
    </dgm:pt>
    <dgm:pt modelId="{ADEA2600-5F16-49AC-B897-4B8A9C4871C3}" type="sibTrans" cxnId="{1C5FB1A9-9345-4F14-A684-05480B41F68B}">
      <dgm:prSet/>
      <dgm:spPr/>
      <dgm:t>
        <a:bodyPr/>
        <a:lstStyle/>
        <a:p>
          <a:endParaRPr lang="en-US"/>
        </a:p>
      </dgm:t>
    </dgm:pt>
    <dgm:pt modelId="{4DC3D378-0D2F-42B6-B038-27FB56BDC654}">
      <dgm:prSet/>
      <dgm:spPr/>
      <dgm:t>
        <a:bodyPr/>
        <a:lstStyle/>
        <a:p>
          <a:r>
            <a:rPr lang="en-US"/>
            <a:t>for each combination, train a model and score on the validation data </a:t>
          </a:r>
        </a:p>
      </dgm:t>
    </dgm:pt>
    <dgm:pt modelId="{B5A05D9A-2B3B-41E4-94A0-F71EF930FEDC}" type="parTrans" cxnId="{EB2FAFA2-B7BB-4988-A442-FE629E5641EA}">
      <dgm:prSet/>
      <dgm:spPr/>
      <dgm:t>
        <a:bodyPr/>
        <a:lstStyle/>
        <a:p>
          <a:endParaRPr lang="en-US"/>
        </a:p>
      </dgm:t>
    </dgm:pt>
    <dgm:pt modelId="{2D82F459-44C7-4A79-8561-D196D467E838}" type="sibTrans" cxnId="{EB2FAFA2-B7BB-4988-A442-FE629E5641EA}">
      <dgm:prSet/>
      <dgm:spPr/>
      <dgm:t>
        <a:bodyPr/>
        <a:lstStyle/>
        <a:p>
          <a:endParaRPr lang="en-US"/>
        </a:p>
      </dgm:t>
    </dgm:pt>
    <dgm:pt modelId="{81EE5211-DEEF-481A-A686-4A0383E2866F}">
      <dgm:prSet/>
      <dgm:spPr/>
      <dgm:t>
        <a:bodyPr/>
        <a:lstStyle/>
        <a:p>
          <a:r>
            <a:rPr lang="en-US"/>
            <a:t>in this approach, every single combination of hyperparameters values is tried</a:t>
          </a:r>
        </a:p>
      </dgm:t>
    </dgm:pt>
    <dgm:pt modelId="{5384575C-2745-46C0-8008-EACCAB21EA5B}" type="parTrans" cxnId="{6C1053E8-CBCA-49D1-88AD-319FBC944EE1}">
      <dgm:prSet/>
      <dgm:spPr/>
      <dgm:t>
        <a:bodyPr/>
        <a:lstStyle/>
        <a:p>
          <a:endParaRPr lang="en-US"/>
        </a:p>
      </dgm:t>
    </dgm:pt>
    <dgm:pt modelId="{76EB4155-DB28-4F46-A4D7-D815EEEEC410}" type="sibTrans" cxnId="{6C1053E8-CBCA-49D1-88AD-319FBC944EE1}">
      <dgm:prSet/>
      <dgm:spPr/>
      <dgm:t>
        <a:bodyPr/>
        <a:lstStyle/>
        <a:p>
          <a:endParaRPr lang="en-US"/>
        </a:p>
      </dgm:t>
    </dgm:pt>
    <dgm:pt modelId="{E9C5AA54-0282-0345-B3E1-39A929D70D7D}" type="pres">
      <dgm:prSet presAssocID="{C75C3841-733D-4FE2-BD23-39050A005288}" presName="hierChild1" presStyleCnt="0">
        <dgm:presLayoutVars>
          <dgm:chPref val="1"/>
          <dgm:dir/>
          <dgm:animOne val="branch"/>
          <dgm:animLvl val="lvl"/>
          <dgm:resizeHandles/>
        </dgm:presLayoutVars>
      </dgm:prSet>
      <dgm:spPr/>
    </dgm:pt>
    <dgm:pt modelId="{F1AE7B66-C097-A44B-BB5F-C8E24AAD990B}" type="pres">
      <dgm:prSet presAssocID="{52A482AA-11CE-43E0-B5BE-22C769B4884F}" presName="hierRoot1" presStyleCnt="0"/>
      <dgm:spPr/>
    </dgm:pt>
    <dgm:pt modelId="{7EFE2521-B99B-3744-9C24-B76CB0DA7593}" type="pres">
      <dgm:prSet presAssocID="{52A482AA-11CE-43E0-B5BE-22C769B4884F}" presName="composite" presStyleCnt="0"/>
      <dgm:spPr/>
    </dgm:pt>
    <dgm:pt modelId="{981AA477-3148-2342-88C1-7F566C85F0CB}" type="pres">
      <dgm:prSet presAssocID="{52A482AA-11CE-43E0-B5BE-22C769B4884F}" presName="background" presStyleLbl="node0" presStyleIdx="0" presStyleCnt="3"/>
      <dgm:spPr/>
    </dgm:pt>
    <dgm:pt modelId="{20F964A5-2742-394A-8948-D20DE8368A2A}" type="pres">
      <dgm:prSet presAssocID="{52A482AA-11CE-43E0-B5BE-22C769B4884F}" presName="text" presStyleLbl="fgAcc0" presStyleIdx="0" presStyleCnt="3">
        <dgm:presLayoutVars>
          <dgm:chPref val="3"/>
        </dgm:presLayoutVars>
      </dgm:prSet>
      <dgm:spPr/>
    </dgm:pt>
    <dgm:pt modelId="{5BB00181-EB10-C541-8B4C-EAD5ED981D11}" type="pres">
      <dgm:prSet presAssocID="{52A482AA-11CE-43E0-B5BE-22C769B4884F}" presName="hierChild2" presStyleCnt="0"/>
      <dgm:spPr/>
    </dgm:pt>
    <dgm:pt modelId="{DE58F709-20BB-8D43-9C48-FF84FAD39E07}" type="pres">
      <dgm:prSet presAssocID="{4DC3D378-0D2F-42B6-B038-27FB56BDC654}" presName="hierRoot1" presStyleCnt="0"/>
      <dgm:spPr/>
    </dgm:pt>
    <dgm:pt modelId="{3A93CC3F-7F36-304F-B1BB-7EC13A421785}" type="pres">
      <dgm:prSet presAssocID="{4DC3D378-0D2F-42B6-B038-27FB56BDC654}" presName="composite" presStyleCnt="0"/>
      <dgm:spPr/>
    </dgm:pt>
    <dgm:pt modelId="{E72E4A78-5932-B148-9391-DD90B260A14F}" type="pres">
      <dgm:prSet presAssocID="{4DC3D378-0D2F-42B6-B038-27FB56BDC654}" presName="background" presStyleLbl="node0" presStyleIdx="1" presStyleCnt="3"/>
      <dgm:spPr/>
    </dgm:pt>
    <dgm:pt modelId="{655EF704-4A07-FB49-B3B6-48F42C79D665}" type="pres">
      <dgm:prSet presAssocID="{4DC3D378-0D2F-42B6-B038-27FB56BDC654}" presName="text" presStyleLbl="fgAcc0" presStyleIdx="1" presStyleCnt="3">
        <dgm:presLayoutVars>
          <dgm:chPref val="3"/>
        </dgm:presLayoutVars>
      </dgm:prSet>
      <dgm:spPr/>
    </dgm:pt>
    <dgm:pt modelId="{122C7B00-8C64-0A49-A432-E2BC1C8218B7}" type="pres">
      <dgm:prSet presAssocID="{4DC3D378-0D2F-42B6-B038-27FB56BDC654}" presName="hierChild2" presStyleCnt="0"/>
      <dgm:spPr/>
    </dgm:pt>
    <dgm:pt modelId="{B7E0F0F8-75BF-794F-A5E0-FBF0C71F9DA2}" type="pres">
      <dgm:prSet presAssocID="{81EE5211-DEEF-481A-A686-4A0383E2866F}" presName="hierRoot1" presStyleCnt="0"/>
      <dgm:spPr/>
    </dgm:pt>
    <dgm:pt modelId="{C6160F01-71F6-4E4F-BAF9-0846A2841CF1}" type="pres">
      <dgm:prSet presAssocID="{81EE5211-DEEF-481A-A686-4A0383E2866F}" presName="composite" presStyleCnt="0"/>
      <dgm:spPr/>
    </dgm:pt>
    <dgm:pt modelId="{7AD0FF09-2823-F746-8B58-7DA5192EFCD8}" type="pres">
      <dgm:prSet presAssocID="{81EE5211-DEEF-481A-A686-4A0383E2866F}" presName="background" presStyleLbl="node0" presStyleIdx="2" presStyleCnt="3"/>
      <dgm:spPr/>
    </dgm:pt>
    <dgm:pt modelId="{99CF871B-F68D-6E4F-9C49-86F84324C222}" type="pres">
      <dgm:prSet presAssocID="{81EE5211-DEEF-481A-A686-4A0383E2866F}" presName="text" presStyleLbl="fgAcc0" presStyleIdx="2" presStyleCnt="3">
        <dgm:presLayoutVars>
          <dgm:chPref val="3"/>
        </dgm:presLayoutVars>
      </dgm:prSet>
      <dgm:spPr/>
    </dgm:pt>
    <dgm:pt modelId="{A7DAE4D7-BAD1-4646-AC08-5843B42BE8E9}" type="pres">
      <dgm:prSet presAssocID="{81EE5211-DEEF-481A-A686-4A0383E2866F}" presName="hierChild2" presStyleCnt="0"/>
      <dgm:spPr/>
    </dgm:pt>
  </dgm:ptLst>
  <dgm:cxnLst>
    <dgm:cxn modelId="{9F22D62B-DF2B-8D4D-9AEE-8277B1938A3D}" type="presOf" srcId="{C75C3841-733D-4FE2-BD23-39050A005288}" destId="{E9C5AA54-0282-0345-B3E1-39A929D70D7D}" srcOrd="0" destOrd="0" presId="urn:microsoft.com/office/officeart/2005/8/layout/hierarchy1"/>
    <dgm:cxn modelId="{CC4C5060-76A9-6342-B1A9-C62B890076E2}" type="presOf" srcId="{52A482AA-11CE-43E0-B5BE-22C769B4884F}" destId="{20F964A5-2742-394A-8948-D20DE8368A2A}" srcOrd="0" destOrd="0" presId="urn:microsoft.com/office/officeart/2005/8/layout/hierarchy1"/>
    <dgm:cxn modelId="{CF2DAE6A-3A5F-1F40-B24E-CF581CF0E5F5}" type="presOf" srcId="{81EE5211-DEEF-481A-A686-4A0383E2866F}" destId="{99CF871B-F68D-6E4F-9C49-86F84324C222}" srcOrd="0" destOrd="0" presId="urn:microsoft.com/office/officeart/2005/8/layout/hierarchy1"/>
    <dgm:cxn modelId="{EB2FAFA2-B7BB-4988-A442-FE629E5641EA}" srcId="{C75C3841-733D-4FE2-BD23-39050A005288}" destId="{4DC3D378-0D2F-42B6-B038-27FB56BDC654}" srcOrd="1" destOrd="0" parTransId="{B5A05D9A-2B3B-41E4-94A0-F71EF930FEDC}" sibTransId="{2D82F459-44C7-4A79-8561-D196D467E838}"/>
    <dgm:cxn modelId="{1C5FB1A9-9345-4F14-A684-05480B41F68B}" srcId="{C75C3841-733D-4FE2-BD23-39050A005288}" destId="{52A482AA-11CE-43E0-B5BE-22C769B4884F}" srcOrd="0" destOrd="0" parTransId="{7C5B2BC3-675A-4628-9815-3478623E11C0}" sibTransId="{ADEA2600-5F16-49AC-B897-4B8A9C4871C3}"/>
    <dgm:cxn modelId="{6C1053E8-CBCA-49D1-88AD-319FBC944EE1}" srcId="{C75C3841-733D-4FE2-BD23-39050A005288}" destId="{81EE5211-DEEF-481A-A686-4A0383E2866F}" srcOrd="2" destOrd="0" parTransId="{5384575C-2745-46C0-8008-EACCAB21EA5B}" sibTransId="{76EB4155-DB28-4F46-A4D7-D815EEEEC410}"/>
    <dgm:cxn modelId="{1B7475FB-A162-C54A-B690-4CBFD06FA864}" type="presOf" srcId="{4DC3D378-0D2F-42B6-B038-27FB56BDC654}" destId="{655EF704-4A07-FB49-B3B6-48F42C79D665}" srcOrd="0" destOrd="0" presId="urn:microsoft.com/office/officeart/2005/8/layout/hierarchy1"/>
    <dgm:cxn modelId="{759C9B45-84DE-A044-9EBB-C073D82ACD84}" type="presParOf" srcId="{E9C5AA54-0282-0345-B3E1-39A929D70D7D}" destId="{F1AE7B66-C097-A44B-BB5F-C8E24AAD990B}" srcOrd="0" destOrd="0" presId="urn:microsoft.com/office/officeart/2005/8/layout/hierarchy1"/>
    <dgm:cxn modelId="{A62B603B-3ABE-E345-824C-EE25992E42C9}" type="presParOf" srcId="{F1AE7B66-C097-A44B-BB5F-C8E24AAD990B}" destId="{7EFE2521-B99B-3744-9C24-B76CB0DA7593}" srcOrd="0" destOrd="0" presId="urn:microsoft.com/office/officeart/2005/8/layout/hierarchy1"/>
    <dgm:cxn modelId="{830AF02A-0A96-4240-9ED4-8031E89A8223}" type="presParOf" srcId="{7EFE2521-B99B-3744-9C24-B76CB0DA7593}" destId="{981AA477-3148-2342-88C1-7F566C85F0CB}" srcOrd="0" destOrd="0" presId="urn:microsoft.com/office/officeart/2005/8/layout/hierarchy1"/>
    <dgm:cxn modelId="{18690E7C-10FE-424E-8803-A5319381D794}" type="presParOf" srcId="{7EFE2521-B99B-3744-9C24-B76CB0DA7593}" destId="{20F964A5-2742-394A-8948-D20DE8368A2A}" srcOrd="1" destOrd="0" presId="urn:microsoft.com/office/officeart/2005/8/layout/hierarchy1"/>
    <dgm:cxn modelId="{F401B612-6F7A-8E46-887A-E3F8A5FA07B9}" type="presParOf" srcId="{F1AE7B66-C097-A44B-BB5F-C8E24AAD990B}" destId="{5BB00181-EB10-C541-8B4C-EAD5ED981D11}" srcOrd="1" destOrd="0" presId="urn:microsoft.com/office/officeart/2005/8/layout/hierarchy1"/>
    <dgm:cxn modelId="{DD48A3B2-B279-1249-9422-E095A9215FAA}" type="presParOf" srcId="{E9C5AA54-0282-0345-B3E1-39A929D70D7D}" destId="{DE58F709-20BB-8D43-9C48-FF84FAD39E07}" srcOrd="1" destOrd="0" presId="urn:microsoft.com/office/officeart/2005/8/layout/hierarchy1"/>
    <dgm:cxn modelId="{BC0ABD04-B9B5-CD4B-86AA-394BD94B6DDE}" type="presParOf" srcId="{DE58F709-20BB-8D43-9C48-FF84FAD39E07}" destId="{3A93CC3F-7F36-304F-B1BB-7EC13A421785}" srcOrd="0" destOrd="0" presId="urn:microsoft.com/office/officeart/2005/8/layout/hierarchy1"/>
    <dgm:cxn modelId="{9A3BD22F-FB42-9B40-9554-3B88C05ED7FC}" type="presParOf" srcId="{3A93CC3F-7F36-304F-B1BB-7EC13A421785}" destId="{E72E4A78-5932-B148-9391-DD90B260A14F}" srcOrd="0" destOrd="0" presId="urn:microsoft.com/office/officeart/2005/8/layout/hierarchy1"/>
    <dgm:cxn modelId="{E2B17D9F-4193-FB42-BFB5-396E50113697}" type="presParOf" srcId="{3A93CC3F-7F36-304F-B1BB-7EC13A421785}" destId="{655EF704-4A07-FB49-B3B6-48F42C79D665}" srcOrd="1" destOrd="0" presId="urn:microsoft.com/office/officeart/2005/8/layout/hierarchy1"/>
    <dgm:cxn modelId="{B8AC65E3-403B-F54C-BEF6-7EE755D3342B}" type="presParOf" srcId="{DE58F709-20BB-8D43-9C48-FF84FAD39E07}" destId="{122C7B00-8C64-0A49-A432-E2BC1C8218B7}" srcOrd="1" destOrd="0" presId="urn:microsoft.com/office/officeart/2005/8/layout/hierarchy1"/>
    <dgm:cxn modelId="{C3FABD89-A9F5-9647-8A0D-908F4FDA89C0}" type="presParOf" srcId="{E9C5AA54-0282-0345-B3E1-39A929D70D7D}" destId="{B7E0F0F8-75BF-794F-A5E0-FBF0C71F9DA2}" srcOrd="2" destOrd="0" presId="urn:microsoft.com/office/officeart/2005/8/layout/hierarchy1"/>
    <dgm:cxn modelId="{F02829C6-95BB-5646-841F-63C3FC51DBD5}" type="presParOf" srcId="{B7E0F0F8-75BF-794F-A5E0-FBF0C71F9DA2}" destId="{C6160F01-71F6-4E4F-BAF9-0846A2841CF1}" srcOrd="0" destOrd="0" presId="urn:microsoft.com/office/officeart/2005/8/layout/hierarchy1"/>
    <dgm:cxn modelId="{E97DC01D-3B15-DC4B-9C94-B564769612DC}" type="presParOf" srcId="{C6160F01-71F6-4E4F-BAF9-0846A2841CF1}" destId="{7AD0FF09-2823-F746-8B58-7DA5192EFCD8}" srcOrd="0" destOrd="0" presId="urn:microsoft.com/office/officeart/2005/8/layout/hierarchy1"/>
    <dgm:cxn modelId="{D29D52EC-9BB5-4D40-A180-52584FDC36F0}" type="presParOf" srcId="{C6160F01-71F6-4E4F-BAF9-0846A2841CF1}" destId="{99CF871B-F68D-6E4F-9C49-86F84324C222}" srcOrd="1" destOrd="0" presId="urn:microsoft.com/office/officeart/2005/8/layout/hierarchy1"/>
    <dgm:cxn modelId="{BB75FBAC-3FF2-2A47-A167-582368061423}" type="presParOf" srcId="{B7E0F0F8-75BF-794F-A5E0-FBF0C71F9DA2}" destId="{A7DAE4D7-BAD1-4646-AC08-5843B42BE8E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A220D-3A61-46E9-8A80-B8BA221E64AC}">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CD02B-36A9-4230-ACCB-D48E3DC917AD}">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187B1-05CC-46FD-90B1-260028A3758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Tuning is the process of maximizing a model’s performance without overfitting or creating too high of a variance. </a:t>
          </a:r>
        </a:p>
      </dsp:txBody>
      <dsp:txXfrm>
        <a:off x="1437631" y="531"/>
        <a:ext cx="9077968" cy="1244702"/>
      </dsp:txXfrm>
    </dsp:sp>
    <dsp:sp modelId="{C3B512D1-F7F5-4C81-96E3-C79DBF499B6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ADA14-A94F-468A-A78F-1CC003C5E2BC}">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39EDDD-B989-4B2A-AC39-C7471495C2A2}">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In machine learning, this is accomplished by selecting appropriate “hyperparameters.”</a:t>
          </a:r>
        </a:p>
      </dsp:txBody>
      <dsp:txXfrm>
        <a:off x="1437631" y="1556410"/>
        <a:ext cx="9077968" cy="1244702"/>
      </dsp:txXfrm>
    </dsp:sp>
    <dsp:sp modelId="{1259EDB5-E397-484B-B1C4-83DF188DEA5E}">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F4DEB-1572-426E-8958-D812F9B83A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994AA-A0DE-4C6F-BCFF-322FF06AD18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Choosing an appropriate set of hyperparameters is crucial for model accuracy, but can be computationally challenging. Hyperparameters are not learned by the model automatically through training methods. Instead, these parameters must be set manually. </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AD384-F038-C24B-B046-AF30A622ADE7}">
      <dsp:nvSpPr>
        <dsp:cNvPr id="0" name=""/>
        <dsp:cNvSpPr/>
      </dsp:nvSpPr>
      <dsp:spPr>
        <a:xfrm>
          <a:off x="1750" y="550309"/>
          <a:ext cx="3344536" cy="13006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KZ" sz="2400" b="1" kern="1200" dirty="0"/>
            <a:t>Short cut (shift + tab)</a:t>
          </a:r>
        </a:p>
      </dsp:txBody>
      <dsp:txXfrm>
        <a:off x="1750" y="550309"/>
        <a:ext cx="3344536" cy="13006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AD384-F038-C24B-B046-AF30A622ADE7}">
      <dsp:nvSpPr>
        <dsp:cNvPr id="0" name=""/>
        <dsp:cNvSpPr/>
      </dsp:nvSpPr>
      <dsp:spPr>
        <a:xfrm>
          <a:off x="251455" y="2002"/>
          <a:ext cx="2845126" cy="110642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KZ" sz="2400" b="1" kern="1200" dirty="0"/>
            <a:t>Short cut (shift + tab)</a:t>
          </a:r>
        </a:p>
      </dsp:txBody>
      <dsp:txXfrm>
        <a:off x="251455" y="2002"/>
        <a:ext cx="2845126" cy="1106421"/>
      </dsp:txXfrm>
    </dsp:sp>
    <dsp:sp modelId="{1C2BEEC6-B631-874E-9BE9-40EE987952F3}">
      <dsp:nvSpPr>
        <dsp:cNvPr id="0" name=""/>
        <dsp:cNvSpPr/>
      </dsp:nvSpPr>
      <dsp:spPr>
        <a:xfrm>
          <a:off x="242889" y="1292827"/>
          <a:ext cx="2862257" cy="110642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KZ" sz="2200" b="1" kern="1200"/>
            <a:t>Google documentation for functions</a:t>
          </a:r>
          <a:endParaRPr lang="en-US" sz="2200" kern="1200" dirty="0"/>
        </a:p>
      </dsp:txBody>
      <dsp:txXfrm>
        <a:off x="242889" y="1292827"/>
        <a:ext cx="2862257" cy="1106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E494E-3E08-AC48-8580-B4C4B3331F01}">
      <dsp:nvSpPr>
        <dsp:cNvPr id="0" name=""/>
        <dsp:cNvSpPr/>
      </dsp:nvSpPr>
      <dsp:spPr>
        <a:xfrm>
          <a:off x="287035" y="1114"/>
          <a:ext cx="2554277" cy="15325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dirty="0"/>
            <a:t>Grid Search</a:t>
          </a:r>
          <a:endParaRPr lang="en-KZ" sz="3400" b="1" kern="1200" dirty="0"/>
        </a:p>
      </dsp:txBody>
      <dsp:txXfrm>
        <a:off x="287035" y="1114"/>
        <a:ext cx="2554277" cy="1532566"/>
      </dsp:txXfrm>
    </dsp:sp>
    <dsp:sp modelId="{A2B17DB5-DEA3-ED41-A5C9-E8AB332585D3}">
      <dsp:nvSpPr>
        <dsp:cNvPr id="0" name=""/>
        <dsp:cNvSpPr/>
      </dsp:nvSpPr>
      <dsp:spPr>
        <a:xfrm>
          <a:off x="3096741" y="1114"/>
          <a:ext cx="2554277" cy="153256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Random Search</a:t>
          </a:r>
          <a:endParaRPr lang="en-KZ" sz="3400" kern="1200" dirty="0"/>
        </a:p>
      </dsp:txBody>
      <dsp:txXfrm>
        <a:off x="3096741" y="1114"/>
        <a:ext cx="2554277" cy="1532566"/>
      </dsp:txXfrm>
    </dsp:sp>
    <dsp:sp modelId="{8BB52736-3D14-1F49-A230-4FCE206F0C0C}">
      <dsp:nvSpPr>
        <dsp:cNvPr id="0" name=""/>
        <dsp:cNvSpPr/>
      </dsp:nvSpPr>
      <dsp:spPr>
        <a:xfrm>
          <a:off x="5906446" y="1114"/>
          <a:ext cx="2554277" cy="153256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Bayesian Optimization</a:t>
          </a:r>
          <a:endParaRPr lang="en-KZ" sz="3400" kern="1200"/>
        </a:p>
      </dsp:txBody>
      <dsp:txXfrm>
        <a:off x="5906446" y="1114"/>
        <a:ext cx="2554277" cy="1532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A477-3148-2342-88C1-7F566C85F0CB}">
      <dsp:nvSpPr>
        <dsp:cNvPr id="0" name=""/>
        <dsp:cNvSpPr/>
      </dsp:nvSpPr>
      <dsp:spPr>
        <a:xfrm>
          <a:off x="0" y="524133"/>
          <a:ext cx="2918936" cy="18535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964A5-2742-394A-8948-D20DE8368A2A}">
      <dsp:nvSpPr>
        <dsp:cNvPr id="0" name=""/>
        <dsp:cNvSpPr/>
      </dsp:nvSpPr>
      <dsp:spPr>
        <a:xfrm>
          <a:off x="324326" y="832243"/>
          <a:ext cx="2918936" cy="1853524"/>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sets up a grid of hyperparameter values </a:t>
          </a:r>
        </a:p>
      </dsp:txBody>
      <dsp:txXfrm>
        <a:off x="378614" y="886531"/>
        <a:ext cx="2810360" cy="1744948"/>
      </dsp:txXfrm>
    </dsp:sp>
    <dsp:sp modelId="{E72E4A78-5932-B148-9391-DD90B260A14F}">
      <dsp:nvSpPr>
        <dsp:cNvPr id="0" name=""/>
        <dsp:cNvSpPr/>
      </dsp:nvSpPr>
      <dsp:spPr>
        <a:xfrm>
          <a:off x="3567588" y="524133"/>
          <a:ext cx="2918936" cy="18535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EF704-4A07-FB49-B3B6-48F42C79D665}">
      <dsp:nvSpPr>
        <dsp:cNvPr id="0" name=""/>
        <dsp:cNvSpPr/>
      </dsp:nvSpPr>
      <dsp:spPr>
        <a:xfrm>
          <a:off x="3891915" y="832243"/>
          <a:ext cx="2918936" cy="1853524"/>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for each combination, train a model and score on the validation data </a:t>
          </a:r>
        </a:p>
      </dsp:txBody>
      <dsp:txXfrm>
        <a:off x="3946203" y="886531"/>
        <a:ext cx="2810360" cy="1744948"/>
      </dsp:txXfrm>
    </dsp:sp>
    <dsp:sp modelId="{7AD0FF09-2823-F746-8B58-7DA5192EFCD8}">
      <dsp:nvSpPr>
        <dsp:cNvPr id="0" name=""/>
        <dsp:cNvSpPr/>
      </dsp:nvSpPr>
      <dsp:spPr>
        <a:xfrm>
          <a:off x="7135177" y="524133"/>
          <a:ext cx="2918936" cy="18535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F871B-F68D-6E4F-9C49-86F84324C222}">
      <dsp:nvSpPr>
        <dsp:cNvPr id="0" name=""/>
        <dsp:cNvSpPr/>
      </dsp:nvSpPr>
      <dsp:spPr>
        <a:xfrm>
          <a:off x="7459503" y="832243"/>
          <a:ext cx="2918936" cy="1853524"/>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 this approach, every single combination of hyperparameters values is tried</a:t>
          </a: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3490D-903E-6E4F-BA4B-E014B96261AC}" type="datetimeFigureOut">
              <a:rPr lang="en-KZ" smtClean="0"/>
              <a:t>21.07.2022</a:t>
            </a:fld>
            <a:endParaRPr lang="en-K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EDC4D-4E64-F24C-AA4A-64F50D7276E3}" type="slidenum">
              <a:rPr lang="en-KZ" smtClean="0"/>
              <a:t>‹#›</a:t>
            </a:fld>
            <a:endParaRPr lang="en-KZ"/>
          </a:p>
        </p:txBody>
      </p:sp>
    </p:spTree>
    <p:extLst>
      <p:ext uri="{BB962C8B-B14F-4D97-AF65-F5344CB8AC3E}">
        <p14:creationId xmlns:p14="http://schemas.microsoft.com/office/powerpoint/2010/main" val="223219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6c547eed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6c547ee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6c547eed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6c547eed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6c547eed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6c547eed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c547eed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6c547eed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D726-EC56-0A64-ADCD-94A93990EA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Z"/>
          </a:p>
        </p:txBody>
      </p:sp>
      <p:sp>
        <p:nvSpPr>
          <p:cNvPr id="3" name="Subtitle 2">
            <a:extLst>
              <a:ext uri="{FF2B5EF4-FFF2-40B4-BE49-F238E27FC236}">
                <a16:creationId xmlns:a16="http://schemas.microsoft.com/office/drawing/2014/main" id="{CB6B7576-4658-59B3-7E67-BA427D8F92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Z"/>
          </a:p>
        </p:txBody>
      </p:sp>
      <p:sp>
        <p:nvSpPr>
          <p:cNvPr id="4" name="Date Placeholder 3">
            <a:extLst>
              <a:ext uri="{FF2B5EF4-FFF2-40B4-BE49-F238E27FC236}">
                <a16:creationId xmlns:a16="http://schemas.microsoft.com/office/drawing/2014/main" id="{4994CBDD-2E9F-5F2A-E8FE-F6A6C8B15F33}"/>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3670F213-06D0-9380-F0A9-450E0C2568CB}"/>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82339A5E-4AE5-C424-1F26-7E15DA477A16}"/>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286887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A035-43BD-F858-2D27-9D3329464973}"/>
              </a:ext>
            </a:extLst>
          </p:cNvPr>
          <p:cNvSpPr>
            <a:spLocks noGrp="1"/>
          </p:cNvSpPr>
          <p:nvPr>
            <p:ph type="title"/>
          </p:nvPr>
        </p:nvSpPr>
        <p:spPr/>
        <p:txBody>
          <a:bodyPr/>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8146C4AD-93D3-26A4-9A93-BED5B7D706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24A5BDAE-3E4A-DA97-F840-FBA6C8F44E19}"/>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0DA2722A-7E14-32B8-022C-F39E66413EB6}"/>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629D636A-21CA-2794-07C0-EEA16AB1454B}"/>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382571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77FD98-5B77-FD58-802A-0C2A2D521F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B3611113-68A6-1DC9-F01E-BEAC2B0F2C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3EC2439F-1686-4F5C-6635-04831387CFA4}"/>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68406249-199E-B672-0F84-91FB6AE9C57D}"/>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B34FC412-99E8-8FD2-2382-5F677C03868E}"/>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3507632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66"/>
        <p:cNvGrpSpPr/>
        <p:nvPr/>
      </p:nvGrpSpPr>
      <p:grpSpPr>
        <a:xfrm>
          <a:off x="0" y="0"/>
          <a:ext cx="0" cy="0"/>
          <a:chOff x="0" y="0"/>
          <a:chExt cx="0" cy="0"/>
        </a:xfrm>
      </p:grpSpPr>
      <p:sp>
        <p:nvSpPr>
          <p:cNvPr id="67" name="Google Shape;67;p16"/>
          <p:cNvSpPr/>
          <p:nvPr/>
        </p:nvSpPr>
        <p:spPr>
          <a:xfrm rot="10800000">
            <a:off x="11114100" y="133"/>
            <a:ext cx="1122000" cy="976000"/>
          </a:xfrm>
          <a:prstGeom prst="rtTriangle">
            <a:avLst/>
          </a:prstGeom>
          <a:solidFill>
            <a:srgbClr val="2DB78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6"/>
          <p:cNvSpPr/>
          <p:nvPr/>
        </p:nvSpPr>
        <p:spPr>
          <a:xfrm rot="-6506800">
            <a:off x="11226207" y="179109"/>
            <a:ext cx="618163" cy="618163"/>
          </a:xfrm>
          <a:prstGeom prst="rtTriangle">
            <a:avLst/>
          </a:prstGeom>
          <a:solidFill>
            <a:srgbClr val="71CDA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6"/>
          <p:cNvSpPr txBox="1"/>
          <p:nvPr/>
        </p:nvSpPr>
        <p:spPr>
          <a:xfrm>
            <a:off x="8192340" y="6444400"/>
            <a:ext cx="3953200" cy="3284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333">
                <a:solidFill>
                  <a:srgbClr val="999999"/>
                </a:solidFill>
                <a:latin typeface="Calibri"/>
                <a:ea typeface="Calibri"/>
                <a:cs typeface="Calibri"/>
                <a:sym typeface="Calibri"/>
              </a:rPr>
              <a:t>© AI4ALL, 2021. May be reproduced with permission. </a:t>
            </a:r>
            <a:endParaRPr sz="2400">
              <a:solidFill>
                <a:srgbClr val="999999"/>
              </a:solidFill>
            </a:endParaRPr>
          </a:p>
        </p:txBody>
      </p:sp>
      <p:sp>
        <p:nvSpPr>
          <p:cNvPr id="70" name="Google Shape;70;p16"/>
          <p:cNvSpPr/>
          <p:nvPr/>
        </p:nvSpPr>
        <p:spPr>
          <a:xfrm>
            <a:off x="0" y="4962000"/>
            <a:ext cx="2179600" cy="1896000"/>
          </a:xfrm>
          <a:prstGeom prst="rtTriangle">
            <a:avLst/>
          </a:prstGeom>
          <a:solidFill>
            <a:srgbClr val="26BDC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16"/>
          <p:cNvSpPr/>
          <p:nvPr/>
        </p:nvSpPr>
        <p:spPr>
          <a:xfrm rot="5400000">
            <a:off x="863065" y="5724263"/>
            <a:ext cx="898000" cy="898000"/>
          </a:xfrm>
          <a:prstGeom prst="rtTriangle">
            <a:avLst/>
          </a:prstGeom>
          <a:solidFill>
            <a:srgbClr val="6DD0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txBox="1">
            <a:spLocks noGrp="1"/>
          </p:cNvSpPr>
          <p:nvPr>
            <p:ph type="title"/>
          </p:nvPr>
        </p:nvSpPr>
        <p:spPr>
          <a:xfrm>
            <a:off x="2062800" y="1133133"/>
            <a:ext cx="8066400" cy="483600"/>
          </a:xfrm>
          <a:prstGeom prst="rect">
            <a:avLst/>
          </a:prstGeom>
        </p:spPr>
        <p:txBody>
          <a:bodyPr spcFirstLastPara="1" wrap="square" lIns="0" tIns="0" rIns="0" bIns="0" anchor="t" anchorCtr="0">
            <a:noAutofit/>
          </a:bodyPr>
          <a:lstStyle>
            <a:lvl1pPr lvl="0" algn="ctr" rtl="0">
              <a:spcBef>
                <a:spcPts val="0"/>
              </a:spcBef>
              <a:spcAft>
                <a:spcPts val="0"/>
              </a:spcAft>
              <a:buNone/>
              <a:defRPr sz="6400">
                <a:latin typeface="Rubik Medium"/>
                <a:ea typeface="Rubik Medium"/>
                <a:cs typeface="Rubik Medium"/>
                <a:sym typeface="Rubik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extLst>
      <p:ext uri="{BB962C8B-B14F-4D97-AF65-F5344CB8AC3E}">
        <p14:creationId xmlns:p14="http://schemas.microsoft.com/office/powerpoint/2010/main" val="7343829"/>
      </p:ext>
    </p:extLst>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61"/>
        <p:cNvGrpSpPr/>
        <p:nvPr/>
      </p:nvGrpSpPr>
      <p:grpSpPr>
        <a:xfrm>
          <a:off x="0" y="0"/>
          <a:ext cx="0" cy="0"/>
          <a:chOff x="0" y="0"/>
          <a:chExt cx="0" cy="0"/>
        </a:xfrm>
      </p:grpSpPr>
      <p:sp>
        <p:nvSpPr>
          <p:cNvPr id="62" name="Google Shape;62;p15"/>
          <p:cNvSpPr txBox="1"/>
          <p:nvPr/>
        </p:nvSpPr>
        <p:spPr>
          <a:xfrm>
            <a:off x="8192340" y="6444400"/>
            <a:ext cx="3953200" cy="3284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333">
                <a:solidFill>
                  <a:srgbClr val="999999"/>
                </a:solidFill>
                <a:latin typeface="Calibri"/>
                <a:ea typeface="Calibri"/>
                <a:cs typeface="Calibri"/>
                <a:sym typeface="Calibri"/>
              </a:rPr>
              <a:t>© AI4ALL, 2021. May be reproduced with permission. </a:t>
            </a:r>
            <a:endParaRPr sz="2400">
              <a:solidFill>
                <a:srgbClr val="999999"/>
              </a:solidFill>
            </a:endParaRPr>
          </a:p>
        </p:txBody>
      </p:sp>
      <p:sp>
        <p:nvSpPr>
          <p:cNvPr id="63" name="Google Shape;63;p15"/>
          <p:cNvSpPr/>
          <p:nvPr/>
        </p:nvSpPr>
        <p:spPr>
          <a:xfrm rot="5400000">
            <a:off x="-2410533" y="3836733"/>
            <a:ext cx="6320800" cy="230000"/>
          </a:xfrm>
          <a:prstGeom prst="roundRect">
            <a:avLst>
              <a:gd name="adj" fmla="val 38727"/>
            </a:avLst>
          </a:prstGeom>
          <a:gradFill>
            <a:gsLst>
              <a:gs pos="0">
                <a:srgbClr val="F58823"/>
              </a:gs>
              <a:gs pos="100000">
                <a:srgbClr val="EF5757"/>
              </a:gs>
            </a:gsLst>
            <a:lin ang="0" scaled="0"/>
          </a:gradFill>
          <a:ln>
            <a:noFill/>
          </a:ln>
        </p:spPr>
        <p:txBody>
          <a:bodyPr spcFirstLastPara="1" wrap="square" lIns="95233" tIns="95233" rIns="95233" bIns="95233"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64" name="Google Shape;64;p15"/>
          <p:cNvSpPr txBox="1">
            <a:spLocks noGrp="1"/>
          </p:cNvSpPr>
          <p:nvPr>
            <p:ph type="title"/>
          </p:nvPr>
        </p:nvSpPr>
        <p:spPr>
          <a:xfrm>
            <a:off x="1531867" y="881333"/>
            <a:ext cx="9787200" cy="483600"/>
          </a:xfrm>
          <a:prstGeom prst="rect">
            <a:avLst/>
          </a:prstGeom>
        </p:spPr>
        <p:txBody>
          <a:bodyPr spcFirstLastPara="1" wrap="square" lIns="0" tIns="0" rIns="0" bIns="0" anchor="t" anchorCtr="0">
            <a:noAutofit/>
          </a:bodyPr>
          <a:lstStyle>
            <a:lvl1pPr lvl="0" rtl="0">
              <a:spcBef>
                <a:spcPts val="0"/>
              </a:spcBef>
              <a:spcAft>
                <a:spcPts val="0"/>
              </a:spcAft>
              <a:buNone/>
              <a:defRPr sz="48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65" name="Google Shape;65;p15"/>
          <p:cNvSpPr txBox="1">
            <a:spLocks noGrp="1"/>
          </p:cNvSpPr>
          <p:nvPr>
            <p:ph type="body" idx="1"/>
          </p:nvPr>
        </p:nvSpPr>
        <p:spPr>
          <a:xfrm>
            <a:off x="1489900" y="2098467"/>
            <a:ext cx="9787200" cy="4014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0"/>
              </a:spcBef>
              <a:spcAft>
                <a:spcPts val="0"/>
              </a:spcAft>
              <a:buSzPts val="2000"/>
              <a:buChar char="○"/>
              <a:defRPr/>
            </a:lvl2pPr>
            <a:lvl3pPr marL="1828754" lvl="2" indent="-474121" rtl="0">
              <a:spcBef>
                <a:spcPts val="0"/>
              </a:spcBef>
              <a:spcAft>
                <a:spcPts val="0"/>
              </a:spcAft>
              <a:buSzPts val="2000"/>
              <a:buChar char="■"/>
              <a:defRPr/>
            </a:lvl3pPr>
            <a:lvl4pPr marL="2438339" lvl="3" indent="-474121" rtl="0">
              <a:spcBef>
                <a:spcPts val="0"/>
              </a:spcBef>
              <a:spcAft>
                <a:spcPts val="0"/>
              </a:spcAft>
              <a:buSzPts val="2000"/>
              <a:buChar char="●"/>
              <a:defRPr/>
            </a:lvl4pPr>
            <a:lvl5pPr marL="3047924" lvl="4" indent="-474121" rtl="0">
              <a:spcBef>
                <a:spcPts val="0"/>
              </a:spcBef>
              <a:spcAft>
                <a:spcPts val="0"/>
              </a:spcAft>
              <a:buSzPts val="2000"/>
              <a:buChar char="○"/>
              <a:defRPr/>
            </a:lvl5pPr>
            <a:lvl6pPr marL="3657509" lvl="5" indent="-474121" rtl="0">
              <a:spcBef>
                <a:spcPts val="0"/>
              </a:spcBef>
              <a:spcAft>
                <a:spcPts val="0"/>
              </a:spcAft>
              <a:buSzPts val="2000"/>
              <a:buChar char="■"/>
              <a:defRPr/>
            </a:lvl6pPr>
            <a:lvl7pPr marL="4267093" lvl="6" indent="-474121" rtl="0">
              <a:spcBef>
                <a:spcPts val="0"/>
              </a:spcBef>
              <a:spcAft>
                <a:spcPts val="0"/>
              </a:spcAft>
              <a:buSzPts val="2000"/>
              <a:buChar char="●"/>
              <a:defRPr/>
            </a:lvl7pPr>
            <a:lvl8pPr marL="4876678" lvl="7" indent="-474121" rtl="0">
              <a:spcBef>
                <a:spcPts val="0"/>
              </a:spcBef>
              <a:spcAft>
                <a:spcPts val="0"/>
              </a:spcAft>
              <a:buSzPts val="2000"/>
              <a:buChar char="○"/>
              <a:defRPr/>
            </a:lvl8pPr>
            <a:lvl9pPr marL="5486263" lvl="8" indent="-474121" rtl="0">
              <a:spcBef>
                <a:spcPts val="0"/>
              </a:spcBef>
              <a:spcAft>
                <a:spcPts val="0"/>
              </a:spcAft>
              <a:buSzPts val="2000"/>
              <a:buChar char="■"/>
              <a:defRPr/>
            </a:lvl9pPr>
          </a:lstStyle>
          <a:p>
            <a:endParaRPr/>
          </a:p>
        </p:txBody>
      </p:sp>
    </p:spTree>
    <p:extLst>
      <p:ext uri="{BB962C8B-B14F-4D97-AF65-F5344CB8AC3E}">
        <p14:creationId xmlns:p14="http://schemas.microsoft.com/office/powerpoint/2010/main" val="322346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64D1-CC58-A3CE-01C6-CF267A6E8CBE}"/>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3005185F-C391-3863-10E7-9CC2F4BA1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27AF8BFA-D1C9-6396-06D8-785CA56A3DEE}"/>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6820FBC6-2D0C-7621-019F-D0E8B63F87C1}"/>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96CE0374-8833-C134-D89B-891BD9EF4BE7}"/>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97106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B8DA-0D03-5489-64E3-8DB78739D9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Z"/>
          </a:p>
        </p:txBody>
      </p:sp>
      <p:sp>
        <p:nvSpPr>
          <p:cNvPr id="3" name="Text Placeholder 2">
            <a:extLst>
              <a:ext uri="{FF2B5EF4-FFF2-40B4-BE49-F238E27FC236}">
                <a16:creationId xmlns:a16="http://schemas.microsoft.com/office/drawing/2014/main" id="{25A2864E-48C3-1A63-BB8C-01DF6BF82F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7B425D-7D63-BA13-9987-0AE658644377}"/>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1C3FDBCA-FD77-6582-6A96-4ADF69405025}"/>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BB2E9111-7591-DFD3-B6FF-5EE7F65A86FD}"/>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198061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C690-DA97-7868-CDE1-6F8537F2C31E}"/>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12032977-F945-97B5-4E63-0A79928711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Content Placeholder 3">
            <a:extLst>
              <a:ext uri="{FF2B5EF4-FFF2-40B4-BE49-F238E27FC236}">
                <a16:creationId xmlns:a16="http://schemas.microsoft.com/office/drawing/2014/main" id="{A429EC0A-8A6A-6E16-9E0B-5F1B302C56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Date Placeholder 4">
            <a:extLst>
              <a:ext uri="{FF2B5EF4-FFF2-40B4-BE49-F238E27FC236}">
                <a16:creationId xmlns:a16="http://schemas.microsoft.com/office/drawing/2014/main" id="{20B5CA0B-2FBB-2FDD-0326-3AAC36AB092A}"/>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6" name="Footer Placeholder 5">
            <a:extLst>
              <a:ext uri="{FF2B5EF4-FFF2-40B4-BE49-F238E27FC236}">
                <a16:creationId xmlns:a16="http://schemas.microsoft.com/office/drawing/2014/main" id="{571ECEFB-9735-2E6A-E3BC-9AF55C585230}"/>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A3AF180C-CCAA-5666-A67E-AE0C3E0F8A22}"/>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407633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BCBA-008E-232A-2F3C-2B2F98B80B18}"/>
              </a:ext>
            </a:extLst>
          </p:cNvPr>
          <p:cNvSpPr>
            <a:spLocks noGrp="1"/>
          </p:cNvSpPr>
          <p:nvPr>
            <p:ph type="title"/>
          </p:nvPr>
        </p:nvSpPr>
        <p:spPr>
          <a:xfrm>
            <a:off x="839788" y="365125"/>
            <a:ext cx="10515600" cy="1325563"/>
          </a:xfrm>
        </p:spPr>
        <p:txBody>
          <a:bodyPr/>
          <a:lstStyle/>
          <a:p>
            <a:r>
              <a:rPr lang="en-US"/>
              <a:t>Click to edit Master title style</a:t>
            </a:r>
            <a:endParaRPr lang="en-KZ"/>
          </a:p>
        </p:txBody>
      </p:sp>
      <p:sp>
        <p:nvSpPr>
          <p:cNvPr id="3" name="Text Placeholder 2">
            <a:extLst>
              <a:ext uri="{FF2B5EF4-FFF2-40B4-BE49-F238E27FC236}">
                <a16:creationId xmlns:a16="http://schemas.microsoft.com/office/drawing/2014/main" id="{3936A307-0EAD-D32E-26F1-7756C91601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CA1AF0-F7A8-EA4D-3FFF-29B2DB9E50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Text Placeholder 4">
            <a:extLst>
              <a:ext uri="{FF2B5EF4-FFF2-40B4-BE49-F238E27FC236}">
                <a16:creationId xmlns:a16="http://schemas.microsoft.com/office/drawing/2014/main" id="{6D2B7C59-1936-E6BD-5EE7-354B47ED92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4B18A-0F5B-EF49-3D88-2844535464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7" name="Date Placeholder 6">
            <a:extLst>
              <a:ext uri="{FF2B5EF4-FFF2-40B4-BE49-F238E27FC236}">
                <a16:creationId xmlns:a16="http://schemas.microsoft.com/office/drawing/2014/main" id="{D9C7CE34-D14F-BC41-FCEC-360D904EBCAD}"/>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8" name="Footer Placeholder 7">
            <a:extLst>
              <a:ext uri="{FF2B5EF4-FFF2-40B4-BE49-F238E27FC236}">
                <a16:creationId xmlns:a16="http://schemas.microsoft.com/office/drawing/2014/main" id="{C685C49F-B07C-DBBB-6D90-2328F3B0D460}"/>
              </a:ext>
            </a:extLst>
          </p:cNvPr>
          <p:cNvSpPr>
            <a:spLocks noGrp="1"/>
          </p:cNvSpPr>
          <p:nvPr>
            <p:ph type="ftr" sz="quarter" idx="11"/>
          </p:nvPr>
        </p:nvSpPr>
        <p:spPr/>
        <p:txBody>
          <a:bodyPr/>
          <a:lstStyle/>
          <a:p>
            <a:endParaRPr lang="en-KZ"/>
          </a:p>
        </p:txBody>
      </p:sp>
      <p:sp>
        <p:nvSpPr>
          <p:cNvPr id="9" name="Slide Number Placeholder 8">
            <a:extLst>
              <a:ext uri="{FF2B5EF4-FFF2-40B4-BE49-F238E27FC236}">
                <a16:creationId xmlns:a16="http://schemas.microsoft.com/office/drawing/2014/main" id="{F34944D1-F98D-4089-6312-99D9D22D4585}"/>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159486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67C4-D63F-4BB1-3F41-5FFCBA0615D8}"/>
              </a:ext>
            </a:extLst>
          </p:cNvPr>
          <p:cNvSpPr>
            <a:spLocks noGrp="1"/>
          </p:cNvSpPr>
          <p:nvPr>
            <p:ph type="title"/>
          </p:nvPr>
        </p:nvSpPr>
        <p:spPr/>
        <p:txBody>
          <a:bodyPr/>
          <a:lstStyle/>
          <a:p>
            <a:r>
              <a:rPr lang="en-US"/>
              <a:t>Click to edit Master title style</a:t>
            </a:r>
            <a:endParaRPr lang="en-KZ"/>
          </a:p>
        </p:txBody>
      </p:sp>
      <p:sp>
        <p:nvSpPr>
          <p:cNvPr id="3" name="Date Placeholder 2">
            <a:extLst>
              <a:ext uri="{FF2B5EF4-FFF2-40B4-BE49-F238E27FC236}">
                <a16:creationId xmlns:a16="http://schemas.microsoft.com/office/drawing/2014/main" id="{7D9150C6-BA4C-A6A0-48BC-CB51AA5BC227}"/>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4" name="Footer Placeholder 3">
            <a:extLst>
              <a:ext uri="{FF2B5EF4-FFF2-40B4-BE49-F238E27FC236}">
                <a16:creationId xmlns:a16="http://schemas.microsoft.com/office/drawing/2014/main" id="{FB94915C-4650-3C5C-5F9D-5E4108026166}"/>
              </a:ext>
            </a:extLst>
          </p:cNvPr>
          <p:cNvSpPr>
            <a:spLocks noGrp="1"/>
          </p:cNvSpPr>
          <p:nvPr>
            <p:ph type="ftr" sz="quarter" idx="11"/>
          </p:nvPr>
        </p:nvSpPr>
        <p:spPr/>
        <p:txBody>
          <a:bodyPr/>
          <a:lstStyle/>
          <a:p>
            <a:endParaRPr lang="en-KZ"/>
          </a:p>
        </p:txBody>
      </p:sp>
      <p:sp>
        <p:nvSpPr>
          <p:cNvPr id="5" name="Slide Number Placeholder 4">
            <a:extLst>
              <a:ext uri="{FF2B5EF4-FFF2-40B4-BE49-F238E27FC236}">
                <a16:creationId xmlns:a16="http://schemas.microsoft.com/office/drawing/2014/main" id="{DEA399F1-6579-A58B-1B89-003E4649055D}"/>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111054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9F1D8E-B7C6-E43C-E7A9-E7EC193F207A}"/>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3" name="Footer Placeholder 2">
            <a:extLst>
              <a:ext uri="{FF2B5EF4-FFF2-40B4-BE49-F238E27FC236}">
                <a16:creationId xmlns:a16="http://schemas.microsoft.com/office/drawing/2014/main" id="{41FAC9FE-FA9F-EB1D-1974-EA1491DA1527}"/>
              </a:ext>
            </a:extLst>
          </p:cNvPr>
          <p:cNvSpPr>
            <a:spLocks noGrp="1"/>
          </p:cNvSpPr>
          <p:nvPr>
            <p:ph type="ftr" sz="quarter" idx="11"/>
          </p:nvPr>
        </p:nvSpPr>
        <p:spPr/>
        <p:txBody>
          <a:bodyPr/>
          <a:lstStyle/>
          <a:p>
            <a:endParaRPr lang="en-KZ"/>
          </a:p>
        </p:txBody>
      </p:sp>
      <p:sp>
        <p:nvSpPr>
          <p:cNvPr id="4" name="Slide Number Placeholder 3">
            <a:extLst>
              <a:ext uri="{FF2B5EF4-FFF2-40B4-BE49-F238E27FC236}">
                <a16:creationId xmlns:a16="http://schemas.microsoft.com/office/drawing/2014/main" id="{C8EE4936-89BD-7585-32DE-C54CA37B14CB}"/>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3748106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79BA-B769-A470-6CDB-839811EC4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Content Placeholder 2">
            <a:extLst>
              <a:ext uri="{FF2B5EF4-FFF2-40B4-BE49-F238E27FC236}">
                <a16:creationId xmlns:a16="http://schemas.microsoft.com/office/drawing/2014/main" id="{27D190B8-1904-499C-F19E-E6601E0EFF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Text Placeholder 3">
            <a:extLst>
              <a:ext uri="{FF2B5EF4-FFF2-40B4-BE49-F238E27FC236}">
                <a16:creationId xmlns:a16="http://schemas.microsoft.com/office/drawing/2014/main" id="{65117023-68BC-FC86-38ED-AB492EFF6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FF049-D58C-6791-0EB3-108050D0EBFA}"/>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6" name="Footer Placeholder 5">
            <a:extLst>
              <a:ext uri="{FF2B5EF4-FFF2-40B4-BE49-F238E27FC236}">
                <a16:creationId xmlns:a16="http://schemas.microsoft.com/office/drawing/2014/main" id="{15290407-B307-6D00-8D63-511013B46B9E}"/>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2868A1DD-EDBC-3466-783C-35462F7837D1}"/>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333770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6795-7FE3-9C10-7508-82FA2831A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Picture Placeholder 2">
            <a:extLst>
              <a:ext uri="{FF2B5EF4-FFF2-40B4-BE49-F238E27FC236}">
                <a16:creationId xmlns:a16="http://schemas.microsoft.com/office/drawing/2014/main" id="{6A30D0FB-7089-61DA-E5EF-8677FA7106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Z"/>
          </a:p>
        </p:txBody>
      </p:sp>
      <p:sp>
        <p:nvSpPr>
          <p:cNvPr id="4" name="Text Placeholder 3">
            <a:extLst>
              <a:ext uri="{FF2B5EF4-FFF2-40B4-BE49-F238E27FC236}">
                <a16:creationId xmlns:a16="http://schemas.microsoft.com/office/drawing/2014/main" id="{C17FB159-A23D-F939-3823-A6EB17AB0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B490E-5350-FF0C-4CA8-25D3CADE4FCB}"/>
              </a:ext>
            </a:extLst>
          </p:cNvPr>
          <p:cNvSpPr>
            <a:spLocks noGrp="1"/>
          </p:cNvSpPr>
          <p:nvPr>
            <p:ph type="dt" sz="half" idx="10"/>
          </p:nvPr>
        </p:nvSpPr>
        <p:spPr/>
        <p:txBody>
          <a:bodyPr/>
          <a:lstStyle/>
          <a:p>
            <a:fld id="{251B31B8-DA78-234C-8554-440BF19ECDB1}" type="datetimeFigureOut">
              <a:rPr lang="en-KZ" smtClean="0"/>
              <a:t>21.07.2022</a:t>
            </a:fld>
            <a:endParaRPr lang="en-KZ"/>
          </a:p>
        </p:txBody>
      </p:sp>
      <p:sp>
        <p:nvSpPr>
          <p:cNvPr id="6" name="Footer Placeholder 5">
            <a:extLst>
              <a:ext uri="{FF2B5EF4-FFF2-40B4-BE49-F238E27FC236}">
                <a16:creationId xmlns:a16="http://schemas.microsoft.com/office/drawing/2014/main" id="{A1E3E295-4D97-7647-FAF4-D7EEB26C68ED}"/>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7BAC1A08-4946-FB94-357D-F2BBCA2BA4F1}"/>
              </a:ext>
            </a:extLst>
          </p:cNvPr>
          <p:cNvSpPr>
            <a:spLocks noGrp="1"/>
          </p:cNvSpPr>
          <p:nvPr>
            <p:ph type="sldNum" sz="quarter" idx="12"/>
          </p:nvPr>
        </p:nvSpPr>
        <p:spPr/>
        <p:txBody>
          <a:bodyPr/>
          <a:lstStyle/>
          <a:p>
            <a:fld id="{3AF38704-9E89-3440-8A7D-72664022ED3C}" type="slidenum">
              <a:rPr lang="en-KZ" smtClean="0"/>
              <a:t>‹#›</a:t>
            </a:fld>
            <a:endParaRPr lang="en-KZ"/>
          </a:p>
        </p:txBody>
      </p:sp>
    </p:spTree>
    <p:extLst>
      <p:ext uri="{BB962C8B-B14F-4D97-AF65-F5344CB8AC3E}">
        <p14:creationId xmlns:p14="http://schemas.microsoft.com/office/powerpoint/2010/main" val="4052428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5D098-F10A-2ED9-68DB-A5D6C2F99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Z"/>
          </a:p>
        </p:txBody>
      </p:sp>
      <p:sp>
        <p:nvSpPr>
          <p:cNvPr id="3" name="Text Placeholder 2">
            <a:extLst>
              <a:ext uri="{FF2B5EF4-FFF2-40B4-BE49-F238E27FC236}">
                <a16:creationId xmlns:a16="http://schemas.microsoft.com/office/drawing/2014/main" id="{CA301B36-21D9-FA48-0985-BF359294F0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5E08C079-AE9E-20E5-05CB-78E90D3FD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B31B8-DA78-234C-8554-440BF19ECDB1}" type="datetimeFigureOut">
              <a:rPr lang="en-KZ" smtClean="0"/>
              <a:t>21.07.2022</a:t>
            </a:fld>
            <a:endParaRPr lang="en-KZ"/>
          </a:p>
        </p:txBody>
      </p:sp>
      <p:sp>
        <p:nvSpPr>
          <p:cNvPr id="5" name="Footer Placeholder 4">
            <a:extLst>
              <a:ext uri="{FF2B5EF4-FFF2-40B4-BE49-F238E27FC236}">
                <a16:creationId xmlns:a16="http://schemas.microsoft.com/office/drawing/2014/main" id="{EA907E9D-5DEA-7071-599D-83CFA3511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Z"/>
          </a:p>
        </p:txBody>
      </p:sp>
      <p:sp>
        <p:nvSpPr>
          <p:cNvPr id="6" name="Slide Number Placeholder 5">
            <a:extLst>
              <a:ext uri="{FF2B5EF4-FFF2-40B4-BE49-F238E27FC236}">
                <a16:creationId xmlns:a16="http://schemas.microsoft.com/office/drawing/2014/main" id="{A193E571-7B8A-76E5-18F0-6F749EA07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F38704-9E89-3440-8A7D-72664022ED3C}" type="slidenum">
              <a:rPr lang="en-KZ" smtClean="0"/>
              <a:t>‹#›</a:t>
            </a:fld>
            <a:endParaRPr lang="en-KZ"/>
          </a:p>
        </p:txBody>
      </p:sp>
    </p:spTree>
    <p:extLst>
      <p:ext uri="{BB962C8B-B14F-4D97-AF65-F5344CB8AC3E}">
        <p14:creationId xmlns:p14="http://schemas.microsoft.com/office/powerpoint/2010/main" val="151749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ode/willkoehrsen/intro-to-model-tuning-grid-and-random-search/notebook" TargetMode="External"/><Relationship Id="rId2" Type="http://schemas.openxmlformats.org/officeDocument/2006/relationships/hyperlink" Target="https://riskspan.com/tuning-machine-learning-models/#:~:text=Tuning%20is%20the%20process%20of,of%20a%20machine%20learning%20mode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12CE-6732-A20F-69BC-B6989F94A75A}"/>
              </a:ext>
            </a:extLst>
          </p:cNvPr>
          <p:cNvSpPr>
            <a:spLocks noGrp="1"/>
          </p:cNvSpPr>
          <p:nvPr>
            <p:ph type="ctrTitle"/>
          </p:nvPr>
        </p:nvSpPr>
        <p:spPr/>
        <p:txBody>
          <a:bodyPr/>
          <a:lstStyle/>
          <a:p>
            <a:r>
              <a:rPr lang="en-KZ" dirty="0"/>
              <a:t>Decision Trees</a:t>
            </a:r>
          </a:p>
        </p:txBody>
      </p:sp>
    </p:spTree>
    <p:extLst>
      <p:ext uri="{BB962C8B-B14F-4D97-AF65-F5344CB8AC3E}">
        <p14:creationId xmlns:p14="http://schemas.microsoft.com/office/powerpoint/2010/main" val="183596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358E-566C-5730-9DC7-B328CBD27593}"/>
              </a:ext>
            </a:extLst>
          </p:cNvPr>
          <p:cNvSpPr>
            <a:spLocks noGrp="1"/>
          </p:cNvSpPr>
          <p:nvPr>
            <p:ph type="title"/>
          </p:nvPr>
        </p:nvSpPr>
        <p:spPr/>
        <p:txBody>
          <a:bodyPr/>
          <a:lstStyle/>
          <a:p>
            <a:r>
              <a:rPr lang="en-KZ" dirty="0"/>
              <a:t>Let’s modify our code a little!</a:t>
            </a:r>
          </a:p>
        </p:txBody>
      </p:sp>
      <p:sp>
        <p:nvSpPr>
          <p:cNvPr id="3" name="Content Placeholder 2">
            <a:extLst>
              <a:ext uri="{FF2B5EF4-FFF2-40B4-BE49-F238E27FC236}">
                <a16:creationId xmlns:a16="http://schemas.microsoft.com/office/drawing/2014/main" id="{004C3F22-C9FE-5F77-23DE-B48E4E6D036A}"/>
              </a:ext>
            </a:extLst>
          </p:cNvPr>
          <p:cNvSpPr>
            <a:spLocks noGrp="1"/>
          </p:cNvSpPr>
          <p:nvPr>
            <p:ph idx="1"/>
          </p:nvPr>
        </p:nvSpPr>
        <p:spPr>
          <a:xfrm>
            <a:off x="7300913" y="1825625"/>
            <a:ext cx="4052887" cy="1325563"/>
          </a:xfrm>
        </p:spPr>
        <p:txBody>
          <a:bodyPr>
            <a:normAutofit/>
          </a:bodyPr>
          <a:lstStyle/>
          <a:p>
            <a:pPr marL="0" indent="0">
              <a:buNone/>
            </a:pPr>
            <a:r>
              <a:rPr lang="en-KZ" sz="2000" dirty="0"/>
              <a:t>We added </a:t>
            </a:r>
            <a:r>
              <a:rPr lang="en-KZ" sz="2000" b="1" i="1" dirty="0"/>
              <a:t>(</a:t>
            </a:r>
            <a:r>
              <a:rPr lang="en-US" sz="2000" b="1" i="1" dirty="0"/>
              <a:t>criterion = 'entropy’) </a:t>
            </a:r>
            <a:r>
              <a:rPr lang="en-US" sz="2000" dirty="0"/>
              <a:t>as a hyperparameter, and our accuracy improved!</a:t>
            </a:r>
            <a:endParaRPr lang="en-KZ" sz="2000" dirty="0"/>
          </a:p>
        </p:txBody>
      </p:sp>
      <p:pic>
        <p:nvPicPr>
          <p:cNvPr id="5" name="Picture 4" descr="Graphical user interface, text, application&#10;&#10;Description automatically generated">
            <a:extLst>
              <a:ext uri="{FF2B5EF4-FFF2-40B4-BE49-F238E27FC236}">
                <a16:creationId xmlns:a16="http://schemas.microsoft.com/office/drawing/2014/main" id="{C651E489-40F9-2F97-E1F7-1DDF4CB59D38}"/>
              </a:ext>
            </a:extLst>
          </p:cNvPr>
          <p:cNvPicPr>
            <a:picLocks noChangeAspect="1"/>
          </p:cNvPicPr>
          <p:nvPr/>
        </p:nvPicPr>
        <p:blipFill rotWithShape="1">
          <a:blip r:embed="rId2"/>
          <a:srcRect b="69465"/>
          <a:stretch/>
        </p:blipFill>
        <p:spPr>
          <a:xfrm>
            <a:off x="579664" y="1690688"/>
            <a:ext cx="6134100" cy="97336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EA0A19A-AB7F-BD45-0D1D-4DB29B5C6253}"/>
              </a:ext>
            </a:extLst>
          </p:cNvPr>
          <p:cNvPicPr>
            <a:picLocks noChangeAspect="1"/>
          </p:cNvPicPr>
          <p:nvPr/>
        </p:nvPicPr>
        <p:blipFill rotWithShape="1">
          <a:blip r:embed="rId2"/>
          <a:srcRect t="46415"/>
          <a:stretch/>
        </p:blipFill>
        <p:spPr>
          <a:xfrm>
            <a:off x="579664" y="3016251"/>
            <a:ext cx="6134100" cy="1708150"/>
          </a:xfrm>
          <a:prstGeom prst="rect">
            <a:avLst/>
          </a:prstGeom>
        </p:spPr>
      </p:pic>
    </p:spTree>
    <p:extLst>
      <p:ext uri="{BB962C8B-B14F-4D97-AF65-F5344CB8AC3E}">
        <p14:creationId xmlns:p14="http://schemas.microsoft.com/office/powerpoint/2010/main" val="307038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0CF2-B2CE-E824-DD5F-E2B11BCF5ABE}"/>
              </a:ext>
            </a:extLst>
          </p:cNvPr>
          <p:cNvSpPr>
            <a:spLocks noGrp="1"/>
          </p:cNvSpPr>
          <p:nvPr>
            <p:ph type="title"/>
          </p:nvPr>
        </p:nvSpPr>
        <p:spPr>
          <a:xfrm>
            <a:off x="838200" y="118268"/>
            <a:ext cx="10515600" cy="1325563"/>
          </a:xfrm>
        </p:spPr>
        <p:txBody>
          <a:bodyPr/>
          <a:lstStyle/>
          <a:p>
            <a:pPr algn="ctr"/>
            <a:r>
              <a:rPr lang="en-KZ" dirty="0"/>
              <a:t>Let’s take Decision Tree as an example</a:t>
            </a:r>
          </a:p>
        </p:txBody>
      </p:sp>
      <p:pic>
        <p:nvPicPr>
          <p:cNvPr id="7" name="Picture 6" descr="Text&#10;&#10;Description automatically generated">
            <a:extLst>
              <a:ext uri="{FF2B5EF4-FFF2-40B4-BE49-F238E27FC236}">
                <a16:creationId xmlns:a16="http://schemas.microsoft.com/office/drawing/2014/main" id="{C1037DA4-5F85-D98E-FADA-0E60BD5B39E6}"/>
              </a:ext>
            </a:extLst>
          </p:cNvPr>
          <p:cNvPicPr>
            <a:picLocks noChangeAspect="1"/>
          </p:cNvPicPr>
          <p:nvPr/>
        </p:nvPicPr>
        <p:blipFill>
          <a:blip r:embed="rId2"/>
          <a:stretch>
            <a:fillRect/>
          </a:stretch>
        </p:blipFill>
        <p:spPr>
          <a:xfrm>
            <a:off x="325437" y="1690688"/>
            <a:ext cx="5219700" cy="9398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C002C1-3C61-C1C7-6FC3-1774B6C6C57F}"/>
              </a:ext>
            </a:extLst>
          </p:cNvPr>
          <p:cNvPicPr>
            <a:picLocks noChangeAspect="1"/>
          </p:cNvPicPr>
          <p:nvPr/>
        </p:nvPicPr>
        <p:blipFill>
          <a:blip r:embed="rId3"/>
          <a:stretch>
            <a:fillRect/>
          </a:stretch>
        </p:blipFill>
        <p:spPr>
          <a:xfrm>
            <a:off x="300037" y="3016251"/>
            <a:ext cx="5245100" cy="17272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9144DE85-8763-28C4-8317-7E4B7B41BEA5}"/>
              </a:ext>
            </a:extLst>
          </p:cNvPr>
          <p:cNvPicPr>
            <a:picLocks noChangeAspect="1"/>
          </p:cNvPicPr>
          <p:nvPr/>
        </p:nvPicPr>
        <p:blipFill rotWithShape="1">
          <a:blip r:embed="rId4"/>
          <a:srcRect b="69465"/>
          <a:stretch/>
        </p:blipFill>
        <p:spPr>
          <a:xfrm>
            <a:off x="5732463" y="1690688"/>
            <a:ext cx="6134100" cy="97336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678F2890-1D87-9FA0-F904-10CF0D6A79B9}"/>
              </a:ext>
            </a:extLst>
          </p:cNvPr>
          <p:cNvPicPr>
            <a:picLocks noChangeAspect="1"/>
          </p:cNvPicPr>
          <p:nvPr/>
        </p:nvPicPr>
        <p:blipFill rotWithShape="1">
          <a:blip r:embed="rId4"/>
          <a:srcRect t="46415"/>
          <a:stretch/>
        </p:blipFill>
        <p:spPr>
          <a:xfrm>
            <a:off x="5757863" y="3016251"/>
            <a:ext cx="6134100" cy="1708150"/>
          </a:xfrm>
          <a:prstGeom prst="rect">
            <a:avLst/>
          </a:prstGeom>
        </p:spPr>
      </p:pic>
      <p:sp>
        <p:nvSpPr>
          <p:cNvPr id="11" name="Content Placeholder 2">
            <a:extLst>
              <a:ext uri="{FF2B5EF4-FFF2-40B4-BE49-F238E27FC236}">
                <a16:creationId xmlns:a16="http://schemas.microsoft.com/office/drawing/2014/main" id="{E5FD93AB-9482-EE1F-D873-C2F0640F7BB4}"/>
              </a:ext>
            </a:extLst>
          </p:cNvPr>
          <p:cNvSpPr>
            <a:spLocks noGrp="1"/>
          </p:cNvSpPr>
          <p:nvPr>
            <p:ph idx="1"/>
          </p:nvPr>
        </p:nvSpPr>
        <p:spPr>
          <a:xfrm>
            <a:off x="1374458" y="5612315"/>
            <a:ext cx="8766809" cy="435518"/>
          </a:xfrm>
        </p:spPr>
        <p:txBody>
          <a:bodyPr>
            <a:normAutofit/>
          </a:bodyPr>
          <a:lstStyle/>
          <a:p>
            <a:pPr marL="0" indent="0">
              <a:buNone/>
            </a:pPr>
            <a:r>
              <a:rPr lang="en-KZ" sz="2000" dirty="0"/>
              <a:t>We added </a:t>
            </a:r>
            <a:r>
              <a:rPr lang="en-KZ" sz="2000" b="1" i="1" dirty="0"/>
              <a:t>(</a:t>
            </a:r>
            <a:r>
              <a:rPr lang="en-US" sz="2000" b="1" i="1" dirty="0"/>
              <a:t>criterion = 'entropy’) </a:t>
            </a:r>
            <a:r>
              <a:rPr lang="en-US" sz="2000" dirty="0"/>
              <a:t>as a hyperparameter, and our accuracy improved!</a:t>
            </a:r>
            <a:endParaRPr lang="en-KZ" sz="2000" dirty="0"/>
          </a:p>
        </p:txBody>
      </p:sp>
    </p:spTree>
    <p:extLst>
      <p:ext uri="{BB962C8B-B14F-4D97-AF65-F5344CB8AC3E}">
        <p14:creationId xmlns:p14="http://schemas.microsoft.com/office/powerpoint/2010/main" val="246741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0CF2-B2CE-E824-DD5F-E2B11BCF5ABE}"/>
              </a:ext>
            </a:extLst>
          </p:cNvPr>
          <p:cNvSpPr>
            <a:spLocks noGrp="1"/>
          </p:cNvSpPr>
          <p:nvPr>
            <p:ph type="title"/>
          </p:nvPr>
        </p:nvSpPr>
        <p:spPr>
          <a:xfrm>
            <a:off x="838200" y="118268"/>
            <a:ext cx="10515600" cy="1325563"/>
          </a:xfrm>
        </p:spPr>
        <p:txBody>
          <a:bodyPr/>
          <a:lstStyle/>
          <a:p>
            <a:pPr algn="ctr"/>
            <a:r>
              <a:rPr lang="en-KZ" dirty="0"/>
              <a:t>Let’s try more! </a:t>
            </a:r>
          </a:p>
        </p:txBody>
      </p:sp>
      <p:pic>
        <p:nvPicPr>
          <p:cNvPr id="7" name="Picture 6" descr="Text&#10;&#10;Description automatically generated">
            <a:extLst>
              <a:ext uri="{FF2B5EF4-FFF2-40B4-BE49-F238E27FC236}">
                <a16:creationId xmlns:a16="http://schemas.microsoft.com/office/drawing/2014/main" id="{C1037DA4-5F85-D98E-FADA-0E60BD5B39E6}"/>
              </a:ext>
            </a:extLst>
          </p:cNvPr>
          <p:cNvPicPr>
            <a:picLocks noChangeAspect="1"/>
          </p:cNvPicPr>
          <p:nvPr/>
        </p:nvPicPr>
        <p:blipFill>
          <a:blip r:embed="rId2"/>
          <a:stretch>
            <a:fillRect/>
          </a:stretch>
        </p:blipFill>
        <p:spPr>
          <a:xfrm>
            <a:off x="325437" y="1690688"/>
            <a:ext cx="5219700" cy="9398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C002C1-3C61-C1C7-6FC3-1774B6C6C57F}"/>
              </a:ext>
            </a:extLst>
          </p:cNvPr>
          <p:cNvPicPr>
            <a:picLocks noChangeAspect="1"/>
          </p:cNvPicPr>
          <p:nvPr/>
        </p:nvPicPr>
        <p:blipFill>
          <a:blip r:embed="rId3"/>
          <a:stretch>
            <a:fillRect/>
          </a:stretch>
        </p:blipFill>
        <p:spPr>
          <a:xfrm>
            <a:off x="300037" y="3016251"/>
            <a:ext cx="5245100" cy="1727200"/>
          </a:xfrm>
          <a:prstGeom prst="rect">
            <a:avLst/>
          </a:prstGeom>
        </p:spPr>
      </p:pic>
      <p:sp>
        <p:nvSpPr>
          <p:cNvPr id="11" name="Content Placeholder 2">
            <a:extLst>
              <a:ext uri="{FF2B5EF4-FFF2-40B4-BE49-F238E27FC236}">
                <a16:creationId xmlns:a16="http://schemas.microsoft.com/office/drawing/2014/main" id="{E5FD93AB-9482-EE1F-D873-C2F0640F7BB4}"/>
              </a:ext>
            </a:extLst>
          </p:cNvPr>
          <p:cNvSpPr>
            <a:spLocks noGrp="1"/>
          </p:cNvSpPr>
          <p:nvPr>
            <p:ph idx="1"/>
          </p:nvPr>
        </p:nvSpPr>
        <p:spPr>
          <a:xfrm>
            <a:off x="1374458" y="5612315"/>
            <a:ext cx="8766809" cy="435518"/>
          </a:xfrm>
        </p:spPr>
        <p:txBody>
          <a:bodyPr>
            <a:normAutofit/>
          </a:bodyPr>
          <a:lstStyle/>
          <a:p>
            <a:pPr marL="0" indent="0" algn="ctr">
              <a:buNone/>
            </a:pPr>
            <a:r>
              <a:rPr lang="en-KZ" sz="2000" dirty="0"/>
              <a:t>Unfortunately, not all changes in hyperparameters give us better results</a:t>
            </a:r>
          </a:p>
        </p:txBody>
      </p:sp>
      <p:pic>
        <p:nvPicPr>
          <p:cNvPr id="4" name="Picture 3" descr="Graphical user interface, text, application&#10;&#10;Description automatically generated">
            <a:extLst>
              <a:ext uri="{FF2B5EF4-FFF2-40B4-BE49-F238E27FC236}">
                <a16:creationId xmlns:a16="http://schemas.microsoft.com/office/drawing/2014/main" id="{DBC8B020-BB90-D0F5-C784-3241C18C19D3}"/>
              </a:ext>
            </a:extLst>
          </p:cNvPr>
          <p:cNvPicPr>
            <a:picLocks noChangeAspect="1"/>
          </p:cNvPicPr>
          <p:nvPr/>
        </p:nvPicPr>
        <p:blipFill rotWithShape="1">
          <a:blip r:embed="rId4"/>
          <a:srcRect t="4711" b="66827"/>
          <a:stretch/>
        </p:blipFill>
        <p:spPr>
          <a:xfrm>
            <a:off x="6218237" y="1690688"/>
            <a:ext cx="5499100" cy="93980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52E1B8C2-915C-5718-9915-7C612288E974}"/>
              </a:ext>
            </a:extLst>
          </p:cNvPr>
          <p:cNvPicPr>
            <a:picLocks noChangeAspect="1"/>
          </p:cNvPicPr>
          <p:nvPr/>
        </p:nvPicPr>
        <p:blipFill rotWithShape="1">
          <a:blip r:embed="rId4"/>
          <a:srcRect t="47692"/>
          <a:stretch/>
        </p:blipFill>
        <p:spPr>
          <a:xfrm>
            <a:off x="6218237" y="3016251"/>
            <a:ext cx="5499100" cy="1727200"/>
          </a:xfrm>
          <a:prstGeom prst="rect">
            <a:avLst/>
          </a:prstGeom>
        </p:spPr>
      </p:pic>
    </p:spTree>
    <p:extLst>
      <p:ext uri="{BB962C8B-B14F-4D97-AF65-F5344CB8AC3E}">
        <p14:creationId xmlns:p14="http://schemas.microsoft.com/office/powerpoint/2010/main" val="58018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009DD-7030-C498-7AD5-ADB421B91001}"/>
              </a:ext>
            </a:extLst>
          </p:cNvPr>
          <p:cNvSpPr>
            <a:spLocks noGrp="1"/>
          </p:cNvSpPr>
          <p:nvPr>
            <p:ph type="title"/>
          </p:nvPr>
        </p:nvSpPr>
        <p:spPr>
          <a:xfrm>
            <a:off x="640080" y="325369"/>
            <a:ext cx="4368602" cy="1956841"/>
          </a:xfrm>
        </p:spPr>
        <p:txBody>
          <a:bodyPr anchor="b">
            <a:normAutofit/>
          </a:bodyPr>
          <a:lstStyle/>
          <a:p>
            <a:r>
              <a:rPr lang="en-KZ" sz="5400" dirty="0"/>
              <a:t>Important questions</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5AAE2C-D91E-53D2-2DEE-5951DE2E26D8}"/>
              </a:ext>
            </a:extLst>
          </p:cNvPr>
          <p:cNvSpPr>
            <a:spLocks noGrp="1"/>
          </p:cNvSpPr>
          <p:nvPr>
            <p:ph idx="1"/>
          </p:nvPr>
        </p:nvSpPr>
        <p:spPr>
          <a:xfrm>
            <a:off x="365760" y="2920598"/>
            <a:ext cx="4243589" cy="3320668"/>
          </a:xfrm>
        </p:spPr>
        <p:txBody>
          <a:bodyPr>
            <a:normAutofit/>
          </a:bodyPr>
          <a:lstStyle/>
          <a:p>
            <a:pPr marL="514350" indent="-514350">
              <a:buFont typeface="+mj-lt"/>
              <a:buAutoNum type="arabicPeriod"/>
            </a:pPr>
            <a:r>
              <a:rPr lang="en-KZ" dirty="0"/>
              <a:t>Where do we get these </a:t>
            </a:r>
            <a:r>
              <a:rPr lang="en-KZ" b="1" i="1" dirty="0"/>
              <a:t>hyperparameters</a:t>
            </a:r>
            <a:r>
              <a:rPr lang="en-KZ" dirty="0"/>
              <a:t> from? </a:t>
            </a:r>
          </a:p>
          <a:p>
            <a:pPr marL="514350" indent="-514350">
              <a:buFont typeface="+mj-lt"/>
              <a:buAutoNum type="arabicPeriod"/>
            </a:pPr>
            <a:r>
              <a:rPr lang="en-KZ" dirty="0"/>
              <a:t>What if I don’t set any </a:t>
            </a:r>
            <a:r>
              <a:rPr lang="en-KZ" b="1" i="1" dirty="0"/>
              <a:t>hyperparameters</a:t>
            </a:r>
            <a:r>
              <a:rPr lang="en-KZ" dirty="0"/>
              <a:t>?</a:t>
            </a:r>
          </a:p>
          <a:p>
            <a:pPr marL="514350" indent="-514350">
              <a:buFont typeface="+mj-lt"/>
              <a:buAutoNum type="arabicPeriod"/>
            </a:pPr>
            <a:r>
              <a:rPr lang="en-KZ" dirty="0"/>
              <a:t>How do I find the best </a:t>
            </a:r>
            <a:r>
              <a:rPr lang="en-KZ" b="1" i="1" dirty="0"/>
              <a:t>hyperparameters</a:t>
            </a:r>
            <a:r>
              <a:rPr lang="en-KZ" dirty="0"/>
              <a:t>?</a:t>
            </a:r>
          </a:p>
        </p:txBody>
      </p:sp>
      <p:pic>
        <p:nvPicPr>
          <p:cNvPr id="1026" name="Picture 2" descr="250+ Not-Boring Questions To Connect And Get To Know Someone">
            <a:extLst>
              <a:ext uri="{FF2B5EF4-FFF2-40B4-BE49-F238E27FC236}">
                <a16:creationId xmlns:a16="http://schemas.microsoft.com/office/drawing/2014/main" id="{C03899D8-6802-B0B8-FEE5-000A26831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99" r="15047"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0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55BC-B51C-DDD9-E4ED-1DB093ED191E}"/>
              </a:ext>
            </a:extLst>
          </p:cNvPr>
          <p:cNvSpPr>
            <a:spLocks noGrp="1"/>
          </p:cNvSpPr>
          <p:nvPr>
            <p:ph type="title"/>
          </p:nvPr>
        </p:nvSpPr>
        <p:spPr>
          <a:xfrm>
            <a:off x="575310" y="57865"/>
            <a:ext cx="11041380" cy="1087119"/>
          </a:xfrm>
        </p:spPr>
        <p:txBody>
          <a:bodyPr>
            <a:noAutofit/>
          </a:bodyPr>
          <a:lstStyle/>
          <a:p>
            <a:pPr algn="ctr"/>
            <a:r>
              <a:rPr lang="en-KZ" sz="3200" dirty="0">
                <a:latin typeface="+mn-lt"/>
                <a:cs typeface="Aharoni" panose="02010803020104030203" pitchFamily="2" charset="-79"/>
              </a:rPr>
              <a:t>1. How to find hyperparameters of the </a:t>
            </a:r>
            <a:r>
              <a:rPr lang="en-US" sz="3200" b="1" dirty="0" err="1">
                <a:latin typeface="+mn-lt"/>
                <a:cs typeface="Aharoni" panose="02010803020104030203" pitchFamily="2" charset="-79"/>
              </a:rPr>
              <a:t>DecisionTreeClassifier</a:t>
            </a:r>
            <a:endParaRPr lang="en-KZ" sz="3200" b="1" dirty="0">
              <a:latin typeface="+mn-lt"/>
              <a:cs typeface="Aharoni" panose="02010803020104030203" pitchFamily="2" charset="-79"/>
            </a:endParaRPr>
          </a:p>
        </p:txBody>
      </p:sp>
      <p:graphicFrame>
        <p:nvGraphicFramePr>
          <p:cNvPr id="8" name="Content Placeholder 7">
            <a:extLst>
              <a:ext uri="{FF2B5EF4-FFF2-40B4-BE49-F238E27FC236}">
                <a16:creationId xmlns:a16="http://schemas.microsoft.com/office/drawing/2014/main" id="{43471991-5BE7-830F-6DA8-2003CB9D1187}"/>
              </a:ext>
            </a:extLst>
          </p:cNvPr>
          <p:cNvGraphicFramePr>
            <a:graphicFrameLocks noGrp="1"/>
          </p:cNvGraphicFramePr>
          <p:nvPr>
            <p:ph idx="1"/>
            <p:extLst>
              <p:ext uri="{D42A27DB-BD31-4B8C-83A1-F6EECF244321}">
                <p14:modId xmlns:p14="http://schemas.microsoft.com/office/powerpoint/2010/main" val="2041344670"/>
              </p:ext>
            </p:extLst>
          </p:nvPr>
        </p:nvGraphicFramePr>
        <p:xfrm>
          <a:off x="332422" y="779224"/>
          <a:ext cx="3348037" cy="2401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10;&#10;Description automatically generated">
            <a:extLst>
              <a:ext uri="{FF2B5EF4-FFF2-40B4-BE49-F238E27FC236}">
                <a16:creationId xmlns:a16="http://schemas.microsoft.com/office/drawing/2014/main" id="{D5E145D9-612C-3943-2A3C-9AAE1E3FF77A}"/>
              </a:ext>
            </a:extLst>
          </p:cNvPr>
          <p:cNvPicPr>
            <a:picLocks noChangeAspect="1"/>
          </p:cNvPicPr>
          <p:nvPr/>
        </p:nvPicPr>
        <p:blipFill>
          <a:blip r:embed="rId7"/>
          <a:stretch>
            <a:fillRect/>
          </a:stretch>
        </p:blipFill>
        <p:spPr>
          <a:xfrm>
            <a:off x="411955" y="3677525"/>
            <a:ext cx="3188970" cy="2765261"/>
          </a:xfrm>
          <a:prstGeom prst="rect">
            <a:avLst/>
          </a:prstGeom>
        </p:spPr>
      </p:pic>
    </p:spTree>
    <p:extLst>
      <p:ext uri="{BB962C8B-B14F-4D97-AF65-F5344CB8AC3E}">
        <p14:creationId xmlns:p14="http://schemas.microsoft.com/office/powerpoint/2010/main" val="175858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55BC-B51C-DDD9-E4ED-1DB093ED191E}"/>
              </a:ext>
            </a:extLst>
          </p:cNvPr>
          <p:cNvSpPr>
            <a:spLocks noGrp="1"/>
          </p:cNvSpPr>
          <p:nvPr>
            <p:ph type="title"/>
          </p:nvPr>
        </p:nvSpPr>
        <p:spPr>
          <a:xfrm>
            <a:off x="575310" y="57865"/>
            <a:ext cx="11041380" cy="1087119"/>
          </a:xfrm>
        </p:spPr>
        <p:txBody>
          <a:bodyPr>
            <a:noAutofit/>
          </a:bodyPr>
          <a:lstStyle/>
          <a:p>
            <a:pPr algn="ctr"/>
            <a:r>
              <a:rPr lang="en-KZ" sz="3200" dirty="0">
                <a:cs typeface="Aharoni" panose="02010803020104030203" pitchFamily="2" charset="-79"/>
              </a:rPr>
              <a:t>1. How to find hyperparameters of the </a:t>
            </a:r>
            <a:r>
              <a:rPr lang="en-US" sz="3200" b="1" dirty="0" err="1">
                <a:cs typeface="Aharoni" panose="02010803020104030203" pitchFamily="2" charset="-79"/>
              </a:rPr>
              <a:t>DecisionTreeClassifier</a:t>
            </a:r>
            <a:endParaRPr lang="en-KZ" sz="3200" b="1" dirty="0">
              <a:latin typeface="+mn-lt"/>
              <a:cs typeface="Aharoni" panose="02010803020104030203" pitchFamily="2" charset="-79"/>
            </a:endParaRPr>
          </a:p>
        </p:txBody>
      </p:sp>
      <p:graphicFrame>
        <p:nvGraphicFramePr>
          <p:cNvPr id="8" name="Content Placeholder 7">
            <a:extLst>
              <a:ext uri="{FF2B5EF4-FFF2-40B4-BE49-F238E27FC236}">
                <a16:creationId xmlns:a16="http://schemas.microsoft.com/office/drawing/2014/main" id="{43471991-5BE7-830F-6DA8-2003CB9D1187}"/>
              </a:ext>
            </a:extLst>
          </p:cNvPr>
          <p:cNvGraphicFramePr>
            <a:graphicFrameLocks noGrp="1"/>
          </p:cNvGraphicFramePr>
          <p:nvPr>
            <p:ph idx="1"/>
            <p:extLst>
              <p:ext uri="{D42A27DB-BD31-4B8C-83A1-F6EECF244321}">
                <p14:modId xmlns:p14="http://schemas.microsoft.com/office/powerpoint/2010/main" val="2413514206"/>
              </p:ext>
            </p:extLst>
          </p:nvPr>
        </p:nvGraphicFramePr>
        <p:xfrm>
          <a:off x="332421" y="1144984"/>
          <a:ext cx="3348037" cy="2401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10;&#10;Description automatically generated">
            <a:extLst>
              <a:ext uri="{FF2B5EF4-FFF2-40B4-BE49-F238E27FC236}">
                <a16:creationId xmlns:a16="http://schemas.microsoft.com/office/drawing/2014/main" id="{D5E145D9-612C-3943-2A3C-9AAE1E3FF77A}"/>
              </a:ext>
            </a:extLst>
          </p:cNvPr>
          <p:cNvPicPr>
            <a:picLocks noChangeAspect="1"/>
          </p:cNvPicPr>
          <p:nvPr/>
        </p:nvPicPr>
        <p:blipFill>
          <a:blip r:embed="rId7"/>
          <a:stretch>
            <a:fillRect/>
          </a:stretch>
        </p:blipFill>
        <p:spPr>
          <a:xfrm>
            <a:off x="411955" y="3901835"/>
            <a:ext cx="3188970" cy="2765261"/>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213D260F-8E81-D903-9B0F-764491BA8AA9}"/>
              </a:ext>
            </a:extLst>
          </p:cNvPr>
          <p:cNvPicPr>
            <a:picLocks noChangeAspect="1"/>
          </p:cNvPicPr>
          <p:nvPr/>
        </p:nvPicPr>
        <p:blipFill>
          <a:blip r:embed="rId8"/>
          <a:stretch>
            <a:fillRect/>
          </a:stretch>
        </p:blipFill>
        <p:spPr>
          <a:xfrm>
            <a:off x="4318594" y="1437877"/>
            <a:ext cx="7121439" cy="4927916"/>
          </a:xfrm>
          <a:prstGeom prst="rect">
            <a:avLst/>
          </a:prstGeom>
        </p:spPr>
      </p:pic>
    </p:spTree>
    <p:extLst>
      <p:ext uri="{BB962C8B-B14F-4D97-AF65-F5344CB8AC3E}">
        <p14:creationId xmlns:p14="http://schemas.microsoft.com/office/powerpoint/2010/main" val="364425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38AB-8A2A-DD5F-20A3-EC27176D2313}"/>
              </a:ext>
            </a:extLst>
          </p:cNvPr>
          <p:cNvSpPr>
            <a:spLocks noGrp="1"/>
          </p:cNvSpPr>
          <p:nvPr>
            <p:ph type="title"/>
          </p:nvPr>
        </p:nvSpPr>
        <p:spPr/>
        <p:txBody>
          <a:bodyPr/>
          <a:lstStyle/>
          <a:p>
            <a:r>
              <a:rPr lang="en-KZ" dirty="0"/>
              <a:t>2. If you don’t set any hyperparameters…</a:t>
            </a:r>
          </a:p>
        </p:txBody>
      </p:sp>
      <p:sp>
        <p:nvSpPr>
          <p:cNvPr id="3" name="Content Placeholder 2">
            <a:extLst>
              <a:ext uri="{FF2B5EF4-FFF2-40B4-BE49-F238E27FC236}">
                <a16:creationId xmlns:a16="http://schemas.microsoft.com/office/drawing/2014/main" id="{467C35FB-AC71-9729-85B3-CE35D3CBECBD}"/>
              </a:ext>
            </a:extLst>
          </p:cNvPr>
          <p:cNvSpPr>
            <a:spLocks noGrp="1"/>
          </p:cNvSpPr>
          <p:nvPr>
            <p:ph idx="1"/>
          </p:nvPr>
        </p:nvSpPr>
        <p:spPr>
          <a:xfrm>
            <a:off x="838200" y="1825625"/>
            <a:ext cx="4733925" cy="4351338"/>
          </a:xfrm>
        </p:spPr>
        <p:txBody>
          <a:bodyPr/>
          <a:lstStyle/>
          <a:p>
            <a:pPr marL="0" indent="0">
              <a:buNone/>
            </a:pPr>
            <a:r>
              <a:rPr lang="en-US" dirty="0"/>
              <a:t>j</a:t>
            </a:r>
            <a:r>
              <a:rPr lang="en-KZ" dirty="0"/>
              <a:t>ust have a closer look at the documentation :</a:t>
            </a:r>
          </a:p>
          <a:p>
            <a:r>
              <a:rPr lang="en-US" dirty="0"/>
              <a:t>A</a:t>
            </a:r>
            <a:r>
              <a:rPr lang="en-KZ" dirty="0"/>
              <a:t>ll of the hyperparameters are already tuned by default</a:t>
            </a:r>
          </a:p>
          <a:p>
            <a:endParaRPr lang="en-KZ" dirty="0"/>
          </a:p>
          <a:p>
            <a:endParaRPr lang="en-KZ" dirty="0"/>
          </a:p>
          <a:p>
            <a:r>
              <a:rPr lang="en-US" dirty="0"/>
              <a:t>E</a:t>
            </a:r>
            <a:r>
              <a:rPr lang="en-KZ" dirty="0"/>
              <a:t>ven if you don’t set any parameters, they’ve been set for you from before</a:t>
            </a:r>
          </a:p>
        </p:txBody>
      </p:sp>
      <p:pic>
        <p:nvPicPr>
          <p:cNvPr id="4" name="Picture 3" descr="Graphical user interface, text, application&#10;&#10;Description automatically generated">
            <a:extLst>
              <a:ext uri="{FF2B5EF4-FFF2-40B4-BE49-F238E27FC236}">
                <a16:creationId xmlns:a16="http://schemas.microsoft.com/office/drawing/2014/main" id="{71ABF5DE-9EF5-781C-6574-12993CF610C9}"/>
              </a:ext>
            </a:extLst>
          </p:cNvPr>
          <p:cNvPicPr>
            <a:picLocks noChangeAspect="1"/>
          </p:cNvPicPr>
          <p:nvPr/>
        </p:nvPicPr>
        <p:blipFill>
          <a:blip r:embed="rId2"/>
          <a:stretch>
            <a:fillRect/>
          </a:stretch>
        </p:blipFill>
        <p:spPr>
          <a:xfrm>
            <a:off x="6096000" y="1690688"/>
            <a:ext cx="5464321" cy="4738293"/>
          </a:xfrm>
          <a:prstGeom prst="rect">
            <a:avLst/>
          </a:prstGeom>
        </p:spPr>
      </p:pic>
      <p:pic>
        <p:nvPicPr>
          <p:cNvPr id="5" name="Picture 4" descr="Text&#10;&#10;Description automatically generated">
            <a:extLst>
              <a:ext uri="{FF2B5EF4-FFF2-40B4-BE49-F238E27FC236}">
                <a16:creationId xmlns:a16="http://schemas.microsoft.com/office/drawing/2014/main" id="{FD07E260-A82E-7EEE-260B-D8F87535DFB1}"/>
              </a:ext>
            </a:extLst>
          </p:cNvPr>
          <p:cNvPicPr>
            <a:picLocks noChangeAspect="1"/>
          </p:cNvPicPr>
          <p:nvPr/>
        </p:nvPicPr>
        <p:blipFill rotWithShape="1">
          <a:blip r:embed="rId3"/>
          <a:srcRect l="7208" t="4053" r="7938" b="47298"/>
          <a:stretch/>
        </p:blipFill>
        <p:spPr>
          <a:xfrm>
            <a:off x="631679" y="3797402"/>
            <a:ext cx="5084630" cy="524865"/>
          </a:xfrm>
          <a:prstGeom prst="rect">
            <a:avLst/>
          </a:prstGeom>
        </p:spPr>
      </p:pic>
    </p:spTree>
    <p:extLst>
      <p:ext uri="{BB962C8B-B14F-4D97-AF65-F5344CB8AC3E}">
        <p14:creationId xmlns:p14="http://schemas.microsoft.com/office/powerpoint/2010/main" val="135817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D6B7-CE09-6A6D-B4D2-742A47C729EE}"/>
              </a:ext>
            </a:extLst>
          </p:cNvPr>
          <p:cNvSpPr>
            <a:spLocks noGrp="1"/>
          </p:cNvSpPr>
          <p:nvPr>
            <p:ph type="title"/>
          </p:nvPr>
        </p:nvSpPr>
        <p:spPr/>
        <p:txBody>
          <a:bodyPr/>
          <a:lstStyle/>
          <a:p>
            <a:r>
              <a:rPr lang="en-KZ" dirty="0"/>
              <a:t>3. How to find the best hyperparameters?</a:t>
            </a:r>
          </a:p>
        </p:txBody>
      </p:sp>
      <p:sp>
        <p:nvSpPr>
          <p:cNvPr id="4" name="Content Placeholder 2">
            <a:extLst>
              <a:ext uri="{FF2B5EF4-FFF2-40B4-BE49-F238E27FC236}">
                <a16:creationId xmlns:a16="http://schemas.microsoft.com/office/drawing/2014/main" id="{B3BDE37A-EF08-E652-0EA9-70F9614B5220}"/>
              </a:ext>
            </a:extLst>
          </p:cNvPr>
          <p:cNvSpPr>
            <a:spLocks noGrp="1"/>
          </p:cNvSpPr>
          <p:nvPr>
            <p:ph idx="1"/>
          </p:nvPr>
        </p:nvSpPr>
        <p:spPr>
          <a:xfrm>
            <a:off x="838200" y="1825625"/>
            <a:ext cx="10515600" cy="1534795"/>
          </a:xfrm>
        </p:spPr>
        <p:txBody>
          <a:bodyPr/>
          <a:lstStyle/>
          <a:p>
            <a:pPr algn="ctr" fontAlgn="base"/>
            <a:r>
              <a:rPr lang="en-US" dirty="0"/>
              <a:t>You definitely don’t have to do it </a:t>
            </a:r>
            <a:r>
              <a:rPr lang="en-US" b="1" dirty="0"/>
              <a:t>manually</a:t>
            </a:r>
            <a:r>
              <a:rPr lang="en-US" dirty="0"/>
              <a:t>! </a:t>
            </a:r>
          </a:p>
          <a:p>
            <a:pPr algn="ctr" fontAlgn="base"/>
            <a:r>
              <a:rPr lang="en-US" dirty="0"/>
              <a:t>Many methods/algorithms exist for selecting </a:t>
            </a:r>
            <a:r>
              <a:rPr lang="en-US" b="1" dirty="0"/>
              <a:t>appropriate</a:t>
            </a:r>
            <a:r>
              <a:rPr lang="en-US" dirty="0"/>
              <a:t> </a:t>
            </a:r>
            <a:r>
              <a:rPr lang="en-US" b="1" dirty="0"/>
              <a:t>hyperparameters</a:t>
            </a:r>
            <a:r>
              <a:rPr lang="en-US" dirty="0"/>
              <a:t>. </a:t>
            </a:r>
          </a:p>
          <a:p>
            <a:pPr algn="ctr"/>
            <a:endParaRPr lang="en-KZ" dirty="0"/>
          </a:p>
        </p:txBody>
      </p:sp>
      <p:graphicFrame>
        <p:nvGraphicFramePr>
          <p:cNvPr id="6" name="Diagram 5">
            <a:extLst>
              <a:ext uri="{FF2B5EF4-FFF2-40B4-BE49-F238E27FC236}">
                <a16:creationId xmlns:a16="http://schemas.microsoft.com/office/drawing/2014/main" id="{F1F3F53B-7E95-CE8B-CD73-376143B66ED8}"/>
              </a:ext>
            </a:extLst>
          </p:cNvPr>
          <p:cNvGraphicFramePr/>
          <p:nvPr>
            <p:extLst>
              <p:ext uri="{D42A27DB-BD31-4B8C-83A1-F6EECF244321}">
                <p14:modId xmlns:p14="http://schemas.microsoft.com/office/powerpoint/2010/main" val="34108958"/>
              </p:ext>
            </p:extLst>
          </p:nvPr>
        </p:nvGraphicFramePr>
        <p:xfrm>
          <a:off x="1722120" y="3849687"/>
          <a:ext cx="8747760" cy="153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4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DFE7-4786-0C1F-CE86-F6E4B3123003}"/>
              </a:ext>
            </a:extLst>
          </p:cNvPr>
          <p:cNvSpPr>
            <a:spLocks noGrp="1"/>
          </p:cNvSpPr>
          <p:nvPr>
            <p:ph type="ctrTitle"/>
          </p:nvPr>
        </p:nvSpPr>
        <p:spPr/>
        <p:txBody>
          <a:bodyPr/>
          <a:lstStyle/>
          <a:p>
            <a:r>
              <a:rPr lang="en-KZ" dirty="0"/>
              <a:t>Grid Search</a:t>
            </a:r>
          </a:p>
        </p:txBody>
      </p:sp>
      <p:sp>
        <p:nvSpPr>
          <p:cNvPr id="3" name="Subtitle 2">
            <a:extLst>
              <a:ext uri="{FF2B5EF4-FFF2-40B4-BE49-F238E27FC236}">
                <a16:creationId xmlns:a16="http://schemas.microsoft.com/office/drawing/2014/main" id="{DAFFDDE9-6185-CB6A-3B6D-691F411A811A}"/>
              </a:ext>
            </a:extLst>
          </p:cNvPr>
          <p:cNvSpPr>
            <a:spLocks noGrp="1"/>
          </p:cNvSpPr>
          <p:nvPr>
            <p:ph type="subTitle" idx="1"/>
          </p:nvPr>
        </p:nvSpPr>
        <p:spPr/>
        <p:txBody>
          <a:bodyPr/>
          <a:lstStyle/>
          <a:p>
            <a:endParaRPr lang="en-KZ"/>
          </a:p>
        </p:txBody>
      </p:sp>
    </p:spTree>
    <p:extLst>
      <p:ext uri="{BB962C8B-B14F-4D97-AF65-F5344CB8AC3E}">
        <p14:creationId xmlns:p14="http://schemas.microsoft.com/office/powerpoint/2010/main" val="85983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7ED62-1F14-8DF4-C11B-74104C26E760}"/>
              </a:ext>
            </a:extLst>
          </p:cNvPr>
          <p:cNvSpPr>
            <a:spLocks noGrp="1"/>
          </p:cNvSpPr>
          <p:nvPr>
            <p:ph type="title"/>
          </p:nvPr>
        </p:nvSpPr>
        <p:spPr>
          <a:xfrm>
            <a:off x="1043631" y="809898"/>
            <a:ext cx="10173010" cy="1554480"/>
          </a:xfrm>
        </p:spPr>
        <p:txBody>
          <a:bodyPr anchor="ctr">
            <a:normAutofit/>
          </a:bodyPr>
          <a:lstStyle/>
          <a:p>
            <a:r>
              <a:rPr lang="en-KZ" sz="4800" dirty="0"/>
              <a:t>Main logic behind the Grid Search:</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D6DDF05-449C-A412-AD08-038DBE5B1511}"/>
              </a:ext>
            </a:extLst>
          </p:cNvPr>
          <p:cNvGraphicFramePr>
            <a:graphicFrameLocks noGrp="1"/>
          </p:cNvGraphicFramePr>
          <p:nvPr>
            <p:ph idx="1"/>
            <p:extLst>
              <p:ext uri="{D42A27DB-BD31-4B8C-83A1-F6EECF244321}">
                <p14:modId xmlns:p14="http://schemas.microsoft.com/office/powerpoint/2010/main" val="1388195738"/>
              </p:ext>
            </p:extLst>
          </p:nvPr>
        </p:nvGraphicFramePr>
        <p:xfrm>
          <a:off x="904602" y="2560322"/>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98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2062800" y="311367"/>
            <a:ext cx="8066400" cy="483600"/>
          </a:xfrm>
          <a:prstGeom prst="rect">
            <a:avLst/>
          </a:prstGeom>
        </p:spPr>
        <p:txBody>
          <a:bodyPr spcFirstLastPara="1" vert="horz" wrap="square" lIns="0" tIns="0" rIns="0" bIns="0" rtlCol="0" anchor="t" anchorCtr="0">
            <a:noAutofit/>
          </a:bodyPr>
          <a:lstStyle/>
          <a:p>
            <a:r>
              <a:rPr lang="en" sz="4800"/>
              <a:t>Decision Tree</a:t>
            </a:r>
            <a:endParaRPr sz="4800"/>
          </a:p>
        </p:txBody>
      </p:sp>
      <p:sp>
        <p:nvSpPr>
          <p:cNvPr id="206" name="Google Shape;206;p40"/>
          <p:cNvSpPr txBox="1">
            <a:spLocks noGrp="1"/>
          </p:cNvSpPr>
          <p:nvPr>
            <p:ph type="body" idx="4294967295"/>
          </p:nvPr>
        </p:nvSpPr>
        <p:spPr>
          <a:xfrm>
            <a:off x="609600" y="1279433"/>
            <a:ext cx="7297600" cy="4463600"/>
          </a:xfrm>
          <a:prstGeom prst="rect">
            <a:avLst/>
          </a:prstGeom>
        </p:spPr>
        <p:txBody>
          <a:bodyPr spcFirstLastPara="1" vert="horz" wrap="square" lIns="0" tIns="0" rIns="0" bIns="0" rtlCol="0" anchor="t" anchorCtr="0">
            <a:noAutofit/>
          </a:bodyPr>
          <a:lstStyle/>
          <a:p>
            <a:pPr marL="609585" indent="-474121">
              <a:spcBef>
                <a:spcPts val="0"/>
              </a:spcBef>
              <a:buSzPts val="2000"/>
              <a:buChar char="●"/>
            </a:pPr>
            <a:r>
              <a:rPr lang="en"/>
              <a:t>An algorithm for classification that makes decisions by splitting up the training set based on specific features</a:t>
            </a:r>
            <a:endParaRPr/>
          </a:p>
          <a:p>
            <a:pPr marL="0" indent="0">
              <a:spcBef>
                <a:spcPts val="0"/>
              </a:spcBef>
              <a:buNone/>
            </a:pPr>
            <a:endParaRPr/>
          </a:p>
          <a:p>
            <a:pPr marL="609585" indent="-474121">
              <a:spcBef>
                <a:spcPts val="0"/>
              </a:spcBef>
              <a:buSzPts val="2000"/>
              <a:buChar char="●"/>
            </a:pPr>
            <a:r>
              <a:rPr lang="en"/>
              <a:t>When trying to decide how to classify an example, we will ask a series of questions (often yes/no questions)</a:t>
            </a:r>
            <a:endParaRPr/>
          </a:p>
          <a:p>
            <a:pPr marL="0" indent="0">
              <a:spcBef>
                <a:spcPts val="0"/>
              </a:spcBef>
              <a:buNone/>
            </a:pPr>
            <a:endParaRPr/>
          </a:p>
          <a:p>
            <a:pPr marL="609585" indent="-474121">
              <a:spcBef>
                <a:spcPts val="0"/>
              </a:spcBef>
              <a:buSzPts val="2000"/>
              <a:buChar char="●"/>
            </a:pPr>
            <a:r>
              <a:rPr lang="en"/>
              <a:t>Which questions we ask will depend on what the training set looks like</a:t>
            </a:r>
            <a:endParaRPr/>
          </a:p>
        </p:txBody>
      </p:sp>
      <p:pic>
        <p:nvPicPr>
          <p:cNvPr id="207" name="Google Shape;207;p40"/>
          <p:cNvPicPr preferRelativeResize="0"/>
          <p:nvPr/>
        </p:nvPicPr>
        <p:blipFill rotWithShape="1">
          <a:blip r:embed="rId3">
            <a:alphaModFix/>
          </a:blip>
          <a:srcRect b="14449"/>
          <a:stretch/>
        </p:blipFill>
        <p:spPr>
          <a:xfrm>
            <a:off x="8314101" y="2099734"/>
            <a:ext cx="3375833" cy="282303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B7B65-DF9F-4BB4-592D-A5895CBC35C8}"/>
              </a:ext>
            </a:extLst>
          </p:cNvPr>
          <p:cNvSpPr>
            <a:spLocks noGrp="1"/>
          </p:cNvSpPr>
          <p:nvPr>
            <p:ph type="title"/>
          </p:nvPr>
        </p:nvSpPr>
        <p:spPr>
          <a:xfrm>
            <a:off x="686834" y="1153572"/>
            <a:ext cx="3200400" cy="4461163"/>
          </a:xfrm>
        </p:spPr>
        <p:txBody>
          <a:bodyPr>
            <a:normAutofit/>
          </a:bodyPr>
          <a:lstStyle/>
          <a:p>
            <a:r>
              <a:rPr lang="en-KZ">
                <a:solidFill>
                  <a:srgbClr val="FFFFFF"/>
                </a:solidFill>
              </a:rPr>
              <a:t>To use Grid Search for our project, we need to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3D8CEA7-0121-A303-BD31-31AFF20D65DA}"/>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S</a:t>
            </a:r>
            <a:r>
              <a:rPr lang="en-KZ" dirty="0"/>
              <a:t>elect parameters and their ranges</a:t>
            </a:r>
          </a:p>
          <a:p>
            <a:pPr marL="514350" indent="-514350">
              <a:buFont typeface="+mj-lt"/>
              <a:buAutoNum type="arabicPeriod"/>
            </a:pPr>
            <a:r>
              <a:rPr lang="en-US" dirty="0"/>
              <a:t>C</a:t>
            </a:r>
            <a:r>
              <a:rPr lang="en-KZ" dirty="0"/>
              <a:t>hoose our model</a:t>
            </a:r>
          </a:p>
          <a:p>
            <a:pPr marL="514350" indent="-514350">
              <a:buFont typeface="+mj-lt"/>
              <a:buAutoNum type="arabicPeriod"/>
            </a:pPr>
            <a:r>
              <a:rPr lang="en-KZ" dirty="0"/>
              <a:t>Import/create </a:t>
            </a:r>
            <a:r>
              <a:rPr lang="en-US" dirty="0" err="1"/>
              <a:t>GridSearchCV</a:t>
            </a:r>
            <a:r>
              <a:rPr lang="en-US" dirty="0"/>
              <a:t> variable passing values to it</a:t>
            </a:r>
          </a:p>
          <a:p>
            <a:pPr marL="514350" indent="-514350">
              <a:buFont typeface="+mj-lt"/>
              <a:buAutoNum type="arabicPeriod"/>
            </a:pPr>
            <a:r>
              <a:rPr lang="en-US" dirty="0"/>
              <a:t>Fit the data into </a:t>
            </a:r>
            <a:r>
              <a:rPr lang="en-US" dirty="0" err="1"/>
              <a:t>GridSearchCV</a:t>
            </a:r>
            <a:endParaRPr lang="en-US" dirty="0"/>
          </a:p>
          <a:p>
            <a:pPr marL="514350" indent="-514350">
              <a:buFont typeface="+mj-lt"/>
              <a:buAutoNum type="arabicPeriod"/>
            </a:pPr>
            <a:r>
              <a:rPr lang="en-US" dirty="0"/>
              <a:t>Find best parameters and results</a:t>
            </a:r>
          </a:p>
          <a:p>
            <a:pPr marL="514350" indent="-514350">
              <a:buFont typeface="+mj-lt"/>
              <a:buAutoNum type="arabicPeriod"/>
            </a:pPr>
            <a:r>
              <a:rPr lang="en-US" dirty="0"/>
              <a:t>Fit it to your model</a:t>
            </a:r>
            <a:endParaRPr lang="en-KZ" dirty="0"/>
          </a:p>
        </p:txBody>
      </p:sp>
    </p:spTree>
    <p:extLst>
      <p:ext uri="{BB962C8B-B14F-4D97-AF65-F5344CB8AC3E}">
        <p14:creationId xmlns:p14="http://schemas.microsoft.com/office/powerpoint/2010/main" val="866920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80A4-FE34-B261-59F7-B23EB3069258}"/>
              </a:ext>
            </a:extLst>
          </p:cNvPr>
          <p:cNvSpPr>
            <a:spLocks noGrp="1"/>
          </p:cNvSpPr>
          <p:nvPr>
            <p:ph type="title"/>
          </p:nvPr>
        </p:nvSpPr>
        <p:spPr/>
        <p:txBody>
          <a:bodyPr/>
          <a:lstStyle/>
          <a:p>
            <a:r>
              <a:rPr lang="en-US" dirty="0"/>
              <a:t>1. S</a:t>
            </a:r>
            <a:r>
              <a:rPr lang="en-KZ" dirty="0"/>
              <a:t>elect parameters and their ranges</a:t>
            </a:r>
          </a:p>
        </p:txBody>
      </p:sp>
      <p:sp>
        <p:nvSpPr>
          <p:cNvPr id="3" name="Content Placeholder 2">
            <a:extLst>
              <a:ext uri="{FF2B5EF4-FFF2-40B4-BE49-F238E27FC236}">
                <a16:creationId xmlns:a16="http://schemas.microsoft.com/office/drawing/2014/main" id="{B7220CDF-283A-CB70-D991-98462866066F}"/>
              </a:ext>
            </a:extLst>
          </p:cNvPr>
          <p:cNvSpPr>
            <a:spLocks noGrp="1"/>
          </p:cNvSpPr>
          <p:nvPr>
            <p:ph idx="1"/>
          </p:nvPr>
        </p:nvSpPr>
        <p:spPr>
          <a:xfrm>
            <a:off x="5843588" y="1886729"/>
            <a:ext cx="5510212" cy="2387602"/>
          </a:xfrm>
        </p:spPr>
        <p:txBody>
          <a:bodyPr>
            <a:normAutofit/>
          </a:bodyPr>
          <a:lstStyle/>
          <a:p>
            <a:r>
              <a:rPr lang="en-KZ" sz="2400" dirty="0"/>
              <a:t>From documentation and previous examples we already know some of the hyperparameters: criterion and max_depth</a:t>
            </a:r>
          </a:p>
        </p:txBody>
      </p:sp>
      <p:pic>
        <p:nvPicPr>
          <p:cNvPr id="5" name="Picture 4" descr="A picture containing company name&#10;&#10;Description automatically generated">
            <a:extLst>
              <a:ext uri="{FF2B5EF4-FFF2-40B4-BE49-F238E27FC236}">
                <a16:creationId xmlns:a16="http://schemas.microsoft.com/office/drawing/2014/main" id="{826E08B4-3B6F-C238-8C2F-CFB5C354F87D}"/>
              </a:ext>
            </a:extLst>
          </p:cNvPr>
          <p:cNvPicPr>
            <a:picLocks noChangeAspect="1"/>
          </p:cNvPicPr>
          <p:nvPr/>
        </p:nvPicPr>
        <p:blipFill>
          <a:blip r:embed="rId2"/>
          <a:stretch>
            <a:fillRect/>
          </a:stretch>
        </p:blipFill>
        <p:spPr>
          <a:xfrm>
            <a:off x="838200" y="1970756"/>
            <a:ext cx="4591051" cy="1211714"/>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E904D550-E403-433A-312D-C1B4FFE4B3BB}"/>
              </a:ext>
            </a:extLst>
          </p:cNvPr>
          <p:cNvPicPr>
            <a:picLocks noChangeAspect="1"/>
          </p:cNvPicPr>
          <p:nvPr/>
        </p:nvPicPr>
        <p:blipFill rotWithShape="1">
          <a:blip r:embed="rId3"/>
          <a:srcRect l="14592" t="37506" r="6361" b="49270"/>
          <a:stretch/>
        </p:blipFill>
        <p:spPr>
          <a:xfrm>
            <a:off x="1640382" y="3809018"/>
            <a:ext cx="8911235" cy="1031603"/>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25E354AB-2267-8B3B-5D90-8E5583B56B8C}"/>
              </a:ext>
            </a:extLst>
          </p:cNvPr>
          <p:cNvPicPr>
            <a:picLocks noChangeAspect="1"/>
          </p:cNvPicPr>
          <p:nvPr/>
        </p:nvPicPr>
        <p:blipFill rotWithShape="1">
          <a:blip r:embed="rId3"/>
          <a:srcRect l="14794" t="64405" b="22371"/>
          <a:stretch/>
        </p:blipFill>
        <p:spPr>
          <a:xfrm>
            <a:off x="1525191" y="4886729"/>
            <a:ext cx="9605633" cy="1031602"/>
          </a:xfrm>
          <a:prstGeom prst="rect">
            <a:avLst/>
          </a:prstGeom>
        </p:spPr>
      </p:pic>
    </p:spTree>
    <p:extLst>
      <p:ext uri="{BB962C8B-B14F-4D97-AF65-F5344CB8AC3E}">
        <p14:creationId xmlns:p14="http://schemas.microsoft.com/office/powerpoint/2010/main" val="124473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FE83-BCE6-8AAA-8613-692B6A3367F6}"/>
              </a:ext>
            </a:extLst>
          </p:cNvPr>
          <p:cNvSpPr>
            <a:spLocks noGrp="1"/>
          </p:cNvSpPr>
          <p:nvPr>
            <p:ph type="title"/>
          </p:nvPr>
        </p:nvSpPr>
        <p:spPr/>
        <p:txBody>
          <a:bodyPr/>
          <a:lstStyle/>
          <a:p>
            <a:r>
              <a:rPr lang="en-US" dirty="0"/>
              <a:t>2. C</a:t>
            </a:r>
            <a:r>
              <a:rPr lang="en-KZ" dirty="0"/>
              <a:t>hoose our model</a:t>
            </a:r>
          </a:p>
        </p:txBody>
      </p:sp>
      <p:pic>
        <p:nvPicPr>
          <p:cNvPr id="7" name="Picture 6">
            <a:extLst>
              <a:ext uri="{FF2B5EF4-FFF2-40B4-BE49-F238E27FC236}">
                <a16:creationId xmlns:a16="http://schemas.microsoft.com/office/drawing/2014/main" id="{C73A26DE-2626-89A8-8A27-4F5043F3A6A9}"/>
              </a:ext>
            </a:extLst>
          </p:cNvPr>
          <p:cNvPicPr>
            <a:picLocks noChangeAspect="1"/>
          </p:cNvPicPr>
          <p:nvPr/>
        </p:nvPicPr>
        <p:blipFill>
          <a:blip r:embed="rId2"/>
          <a:stretch>
            <a:fillRect/>
          </a:stretch>
        </p:blipFill>
        <p:spPr>
          <a:xfrm>
            <a:off x="6397497" y="740378"/>
            <a:ext cx="5219373" cy="527590"/>
          </a:xfrm>
          <a:prstGeom prst="rect">
            <a:avLst/>
          </a:prstGeom>
        </p:spPr>
      </p:pic>
    </p:spTree>
    <p:extLst>
      <p:ext uri="{BB962C8B-B14F-4D97-AF65-F5344CB8AC3E}">
        <p14:creationId xmlns:p14="http://schemas.microsoft.com/office/powerpoint/2010/main" val="203177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FE83-BCE6-8AAA-8613-692B6A3367F6}"/>
              </a:ext>
            </a:extLst>
          </p:cNvPr>
          <p:cNvSpPr>
            <a:spLocks noGrp="1"/>
          </p:cNvSpPr>
          <p:nvPr>
            <p:ph type="title"/>
          </p:nvPr>
        </p:nvSpPr>
        <p:spPr/>
        <p:txBody>
          <a:bodyPr/>
          <a:lstStyle/>
          <a:p>
            <a:r>
              <a:rPr lang="en-US" dirty="0"/>
              <a:t>2. C</a:t>
            </a:r>
            <a:r>
              <a:rPr lang="en-KZ" dirty="0"/>
              <a:t>hoose our model</a:t>
            </a:r>
          </a:p>
        </p:txBody>
      </p:sp>
      <p:sp>
        <p:nvSpPr>
          <p:cNvPr id="4" name="Title 1">
            <a:extLst>
              <a:ext uri="{FF2B5EF4-FFF2-40B4-BE49-F238E27FC236}">
                <a16:creationId xmlns:a16="http://schemas.microsoft.com/office/drawing/2014/main" id="{12AF7EA5-811B-FAF9-0A11-71753DC887A0}"/>
              </a:ext>
            </a:extLst>
          </p:cNvPr>
          <p:cNvSpPr txBox="1">
            <a:spLocks/>
          </p:cNvSpPr>
          <p:nvPr/>
        </p:nvSpPr>
        <p:spPr>
          <a:xfrm>
            <a:off x="838200" y="1616075"/>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3. </a:t>
            </a:r>
            <a:r>
              <a:rPr lang="en-KZ" dirty="0"/>
              <a:t>Create </a:t>
            </a:r>
            <a:r>
              <a:rPr lang="en-US" dirty="0" err="1"/>
              <a:t>GridSearchCV</a:t>
            </a:r>
            <a:r>
              <a:rPr lang="en-US" dirty="0"/>
              <a:t> variable passing values to it</a:t>
            </a:r>
            <a:endParaRPr lang="en-KZ" sz="4800" dirty="0"/>
          </a:p>
        </p:txBody>
      </p:sp>
      <p:pic>
        <p:nvPicPr>
          <p:cNvPr id="7" name="Picture 6">
            <a:extLst>
              <a:ext uri="{FF2B5EF4-FFF2-40B4-BE49-F238E27FC236}">
                <a16:creationId xmlns:a16="http://schemas.microsoft.com/office/drawing/2014/main" id="{C73A26DE-2626-89A8-8A27-4F5043F3A6A9}"/>
              </a:ext>
            </a:extLst>
          </p:cNvPr>
          <p:cNvPicPr>
            <a:picLocks noChangeAspect="1"/>
          </p:cNvPicPr>
          <p:nvPr/>
        </p:nvPicPr>
        <p:blipFill>
          <a:blip r:embed="rId2"/>
          <a:stretch>
            <a:fillRect/>
          </a:stretch>
        </p:blipFill>
        <p:spPr>
          <a:xfrm>
            <a:off x="6397497" y="740378"/>
            <a:ext cx="5219373" cy="527590"/>
          </a:xfrm>
          <a:prstGeom prst="rect">
            <a:avLst/>
          </a:prstGeom>
        </p:spPr>
      </p:pic>
      <p:sp>
        <p:nvSpPr>
          <p:cNvPr id="5" name="Title 1">
            <a:extLst>
              <a:ext uri="{FF2B5EF4-FFF2-40B4-BE49-F238E27FC236}">
                <a16:creationId xmlns:a16="http://schemas.microsoft.com/office/drawing/2014/main" id="{C63698F8-73BA-B6B3-853A-D237FFD5F76F}"/>
              </a:ext>
            </a:extLst>
          </p:cNvPr>
          <p:cNvSpPr txBox="1">
            <a:spLocks/>
          </p:cNvSpPr>
          <p:nvPr/>
        </p:nvSpPr>
        <p:spPr>
          <a:xfrm>
            <a:off x="838200" y="286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4. </a:t>
            </a:r>
            <a:r>
              <a:rPr lang="en-US" dirty="0"/>
              <a:t>Fit the data into </a:t>
            </a:r>
            <a:r>
              <a:rPr lang="en-US" dirty="0" err="1"/>
              <a:t>GridSearchCV</a:t>
            </a:r>
            <a:endParaRPr lang="en-US" dirty="0"/>
          </a:p>
        </p:txBody>
      </p:sp>
      <p:pic>
        <p:nvPicPr>
          <p:cNvPr id="8" name="Picture 7">
            <a:extLst>
              <a:ext uri="{FF2B5EF4-FFF2-40B4-BE49-F238E27FC236}">
                <a16:creationId xmlns:a16="http://schemas.microsoft.com/office/drawing/2014/main" id="{79C0A34E-9269-BD9D-7ECE-7F1F02CECC98}"/>
              </a:ext>
            </a:extLst>
          </p:cNvPr>
          <p:cNvPicPr>
            <a:picLocks noChangeAspect="1"/>
          </p:cNvPicPr>
          <p:nvPr/>
        </p:nvPicPr>
        <p:blipFill>
          <a:blip r:embed="rId3"/>
          <a:stretch>
            <a:fillRect/>
          </a:stretch>
        </p:blipFill>
        <p:spPr>
          <a:xfrm>
            <a:off x="1048258" y="4376420"/>
            <a:ext cx="8232362" cy="865505"/>
          </a:xfrm>
          <a:prstGeom prst="rect">
            <a:avLst/>
          </a:prstGeom>
        </p:spPr>
      </p:pic>
    </p:spTree>
    <p:extLst>
      <p:ext uri="{BB962C8B-B14F-4D97-AF65-F5344CB8AC3E}">
        <p14:creationId xmlns:p14="http://schemas.microsoft.com/office/powerpoint/2010/main" val="104164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7C0-9FA5-5AEE-9EB5-AB805F2F50DC}"/>
              </a:ext>
            </a:extLst>
          </p:cNvPr>
          <p:cNvSpPr>
            <a:spLocks noGrp="1"/>
          </p:cNvSpPr>
          <p:nvPr>
            <p:ph type="title"/>
          </p:nvPr>
        </p:nvSpPr>
        <p:spPr>
          <a:xfrm>
            <a:off x="838200" y="169183"/>
            <a:ext cx="10515600" cy="1325563"/>
          </a:xfrm>
        </p:spPr>
        <p:txBody>
          <a:bodyPr/>
          <a:lstStyle/>
          <a:p>
            <a:r>
              <a:rPr lang="en-US" dirty="0"/>
              <a:t>5. Find best parameters and results</a:t>
            </a:r>
            <a:endParaRPr lang="en-KZ"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A53DD86F-5ACF-FB2E-0C57-E49B3BAB9951}"/>
              </a:ext>
            </a:extLst>
          </p:cNvPr>
          <p:cNvPicPr>
            <a:picLocks noGrp="1" noChangeAspect="1"/>
          </p:cNvPicPr>
          <p:nvPr>
            <p:ph idx="1"/>
          </p:nvPr>
        </p:nvPicPr>
        <p:blipFill>
          <a:blip r:embed="rId2"/>
          <a:stretch>
            <a:fillRect/>
          </a:stretch>
        </p:blipFill>
        <p:spPr>
          <a:xfrm>
            <a:off x="950935" y="1251383"/>
            <a:ext cx="5145066" cy="2199611"/>
          </a:xfrm>
        </p:spPr>
      </p:pic>
      <p:sp>
        <p:nvSpPr>
          <p:cNvPr id="6" name="Title 1">
            <a:extLst>
              <a:ext uri="{FF2B5EF4-FFF2-40B4-BE49-F238E27FC236}">
                <a16:creationId xmlns:a16="http://schemas.microsoft.com/office/drawing/2014/main" id="{CD538472-C4B7-635D-20A8-3A4C8F7C4D27}"/>
              </a:ext>
            </a:extLst>
          </p:cNvPr>
          <p:cNvSpPr txBox="1">
            <a:spLocks/>
          </p:cNvSpPr>
          <p:nvPr/>
        </p:nvSpPr>
        <p:spPr>
          <a:xfrm>
            <a:off x="838200" y="32076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Fit it to your model</a:t>
            </a:r>
            <a:endParaRPr lang="en-KZ" dirty="0"/>
          </a:p>
        </p:txBody>
      </p:sp>
      <p:pic>
        <p:nvPicPr>
          <p:cNvPr id="9" name="Picture 8" descr="Text&#10;&#10;Description automatically generated">
            <a:extLst>
              <a:ext uri="{FF2B5EF4-FFF2-40B4-BE49-F238E27FC236}">
                <a16:creationId xmlns:a16="http://schemas.microsoft.com/office/drawing/2014/main" id="{99CC3969-2EF5-888C-038F-5DC3D288C175}"/>
              </a:ext>
            </a:extLst>
          </p:cNvPr>
          <p:cNvPicPr>
            <a:picLocks noChangeAspect="1"/>
          </p:cNvPicPr>
          <p:nvPr/>
        </p:nvPicPr>
        <p:blipFill>
          <a:blip r:embed="rId3"/>
          <a:stretch>
            <a:fillRect/>
          </a:stretch>
        </p:blipFill>
        <p:spPr>
          <a:xfrm>
            <a:off x="1044879" y="4393767"/>
            <a:ext cx="7772400" cy="2425700"/>
          </a:xfrm>
          <a:prstGeom prst="rect">
            <a:avLst/>
          </a:prstGeom>
        </p:spPr>
      </p:pic>
    </p:spTree>
    <p:extLst>
      <p:ext uri="{BB962C8B-B14F-4D97-AF65-F5344CB8AC3E}">
        <p14:creationId xmlns:p14="http://schemas.microsoft.com/office/powerpoint/2010/main" val="1230462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C09E-4BB8-D736-E316-E2993FC07BF7}"/>
              </a:ext>
            </a:extLst>
          </p:cNvPr>
          <p:cNvSpPr>
            <a:spLocks noGrp="1"/>
          </p:cNvSpPr>
          <p:nvPr>
            <p:ph type="title"/>
          </p:nvPr>
        </p:nvSpPr>
        <p:spPr>
          <a:xfrm>
            <a:off x="535578" y="639287"/>
            <a:ext cx="5027023" cy="2103119"/>
          </a:xfrm>
        </p:spPr>
        <p:txBody>
          <a:bodyPr>
            <a:noAutofit/>
          </a:bodyPr>
          <a:lstStyle/>
          <a:p>
            <a:r>
              <a:rPr lang="en-KZ" sz="3200" dirty="0"/>
              <a:t>Your task for today will be to tune your model using the Grid Search method with next hyperparameters: </a:t>
            </a:r>
          </a:p>
        </p:txBody>
      </p:sp>
      <p:pic>
        <p:nvPicPr>
          <p:cNvPr id="5" name="Content Placeholder 4" descr="Diagram&#10;&#10;Description automatically generated with low confidence">
            <a:extLst>
              <a:ext uri="{FF2B5EF4-FFF2-40B4-BE49-F238E27FC236}">
                <a16:creationId xmlns:a16="http://schemas.microsoft.com/office/drawing/2014/main" id="{62B96FE5-B774-4A22-39AD-C9D56E4AF648}"/>
              </a:ext>
            </a:extLst>
          </p:cNvPr>
          <p:cNvPicPr>
            <a:picLocks noGrp="1" noChangeAspect="1"/>
          </p:cNvPicPr>
          <p:nvPr>
            <p:ph idx="1"/>
          </p:nvPr>
        </p:nvPicPr>
        <p:blipFill>
          <a:blip r:embed="rId2"/>
          <a:stretch>
            <a:fillRect/>
          </a:stretch>
        </p:blipFill>
        <p:spPr>
          <a:xfrm>
            <a:off x="6629401" y="833596"/>
            <a:ext cx="4724400" cy="1714500"/>
          </a:xfrm>
        </p:spPr>
      </p:pic>
      <p:sp>
        <p:nvSpPr>
          <p:cNvPr id="6" name="Title 1">
            <a:extLst>
              <a:ext uri="{FF2B5EF4-FFF2-40B4-BE49-F238E27FC236}">
                <a16:creationId xmlns:a16="http://schemas.microsoft.com/office/drawing/2014/main" id="{A254ECCD-9C51-2419-ABCD-6EB94801074F}"/>
              </a:ext>
            </a:extLst>
          </p:cNvPr>
          <p:cNvSpPr txBox="1">
            <a:spLocks/>
          </p:cNvSpPr>
          <p:nvPr/>
        </p:nvSpPr>
        <p:spPr>
          <a:xfrm>
            <a:off x="535578" y="3639390"/>
            <a:ext cx="5027023" cy="2103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KZ" sz="3200" dirty="0"/>
              <a:t>Compare accuracy results without tuning and with tuning </a:t>
            </a:r>
          </a:p>
        </p:txBody>
      </p:sp>
      <p:pic>
        <p:nvPicPr>
          <p:cNvPr id="7" name="Picture 6" descr="Text&#10;&#10;Description automatically generated">
            <a:extLst>
              <a:ext uri="{FF2B5EF4-FFF2-40B4-BE49-F238E27FC236}">
                <a16:creationId xmlns:a16="http://schemas.microsoft.com/office/drawing/2014/main" id="{4033FDC1-F3CB-15D3-BF13-E62A067100F2}"/>
              </a:ext>
            </a:extLst>
          </p:cNvPr>
          <p:cNvPicPr>
            <a:picLocks noChangeAspect="1"/>
          </p:cNvPicPr>
          <p:nvPr/>
        </p:nvPicPr>
        <p:blipFill rotWithShape="1">
          <a:blip r:embed="rId3"/>
          <a:srcRect l="6784"/>
          <a:stretch/>
        </p:blipFill>
        <p:spPr>
          <a:xfrm>
            <a:off x="6629401" y="3945477"/>
            <a:ext cx="4865599" cy="9398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F3C8961F-4968-5848-736D-D02545E7A470}"/>
              </a:ext>
            </a:extLst>
          </p:cNvPr>
          <p:cNvPicPr>
            <a:picLocks noChangeAspect="1"/>
          </p:cNvPicPr>
          <p:nvPr/>
        </p:nvPicPr>
        <p:blipFill rotWithShape="1">
          <a:blip r:embed="rId4"/>
          <a:srcRect l="9203" b="24584"/>
          <a:stretch/>
        </p:blipFill>
        <p:spPr>
          <a:xfrm>
            <a:off x="6680993" y="4885277"/>
            <a:ext cx="4762414" cy="1302581"/>
          </a:xfrm>
          <a:prstGeom prst="rect">
            <a:avLst/>
          </a:prstGeom>
        </p:spPr>
      </p:pic>
    </p:spTree>
    <p:extLst>
      <p:ext uri="{BB962C8B-B14F-4D97-AF65-F5344CB8AC3E}">
        <p14:creationId xmlns:p14="http://schemas.microsoft.com/office/powerpoint/2010/main" val="1613706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AD15-D4B2-5749-93CE-7E1D18AC3F09}"/>
              </a:ext>
            </a:extLst>
          </p:cNvPr>
          <p:cNvSpPr>
            <a:spLocks noGrp="1"/>
          </p:cNvSpPr>
          <p:nvPr>
            <p:ph type="title"/>
          </p:nvPr>
        </p:nvSpPr>
        <p:spPr/>
        <p:txBody>
          <a:bodyPr/>
          <a:lstStyle/>
          <a:p>
            <a:pPr algn="ctr"/>
            <a:r>
              <a:rPr lang="en-KZ" dirty="0"/>
              <a:t>Reference</a:t>
            </a:r>
          </a:p>
        </p:txBody>
      </p:sp>
      <p:sp>
        <p:nvSpPr>
          <p:cNvPr id="3" name="Content Placeholder 2">
            <a:extLst>
              <a:ext uri="{FF2B5EF4-FFF2-40B4-BE49-F238E27FC236}">
                <a16:creationId xmlns:a16="http://schemas.microsoft.com/office/drawing/2014/main" id="{47BC2D1C-0A25-1E61-DA04-752529E7125F}"/>
              </a:ext>
            </a:extLst>
          </p:cNvPr>
          <p:cNvSpPr>
            <a:spLocks noGrp="1"/>
          </p:cNvSpPr>
          <p:nvPr>
            <p:ph idx="1"/>
          </p:nvPr>
        </p:nvSpPr>
        <p:spPr/>
        <p:txBody>
          <a:bodyPr/>
          <a:lstStyle/>
          <a:p>
            <a:r>
              <a:rPr lang="en-US" dirty="0">
                <a:hlinkClick r:id="rId2"/>
              </a:rPr>
              <a:t>https://riskspan.com/tuning-machine-learning-models/#:~:text=Tuning%20is%20the%20process%20of,of%20a%20machine%20learning%20model</a:t>
            </a:r>
            <a:endParaRPr lang="en-US" dirty="0"/>
          </a:p>
          <a:p>
            <a:r>
              <a:rPr lang="en-US" dirty="0">
                <a:hlinkClick r:id="rId3"/>
              </a:rPr>
              <a:t>https://www.kaggle.com/code/willkoehrsen/intro-to-model-tuning-grid-and-random-search/notebook</a:t>
            </a:r>
            <a:r>
              <a:rPr lang="en-US" dirty="0"/>
              <a:t> </a:t>
            </a:r>
            <a:endParaRPr lang="en-KZ" dirty="0"/>
          </a:p>
        </p:txBody>
      </p:sp>
    </p:spTree>
    <p:extLst>
      <p:ext uri="{BB962C8B-B14F-4D97-AF65-F5344CB8AC3E}">
        <p14:creationId xmlns:p14="http://schemas.microsoft.com/office/powerpoint/2010/main" val="246602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2122567" y="326300"/>
            <a:ext cx="8066400" cy="483600"/>
          </a:xfrm>
          <a:prstGeom prst="rect">
            <a:avLst/>
          </a:prstGeom>
        </p:spPr>
        <p:txBody>
          <a:bodyPr spcFirstLastPara="1" vert="horz" wrap="square" lIns="0" tIns="0" rIns="0" bIns="0" rtlCol="0" anchor="t" anchorCtr="0">
            <a:noAutofit/>
          </a:bodyPr>
          <a:lstStyle/>
          <a:p>
            <a:r>
              <a:rPr lang="en" sz="4800"/>
              <a:t>Decision Tree</a:t>
            </a:r>
            <a:endParaRPr sz="4800"/>
          </a:p>
        </p:txBody>
      </p:sp>
      <p:sp>
        <p:nvSpPr>
          <p:cNvPr id="213" name="Google Shape;213;p41"/>
          <p:cNvSpPr txBox="1">
            <a:spLocks noGrp="1"/>
          </p:cNvSpPr>
          <p:nvPr>
            <p:ph type="body" idx="4294967295"/>
          </p:nvPr>
        </p:nvSpPr>
        <p:spPr>
          <a:xfrm>
            <a:off x="609600" y="1279433"/>
            <a:ext cx="7310400" cy="4463600"/>
          </a:xfrm>
          <a:prstGeom prst="rect">
            <a:avLst/>
          </a:prstGeom>
        </p:spPr>
        <p:txBody>
          <a:bodyPr spcFirstLastPara="1" vert="horz" wrap="square" lIns="0" tIns="0" rIns="0" bIns="0" rtlCol="0" anchor="t" anchorCtr="0">
            <a:noAutofit/>
          </a:bodyPr>
          <a:lstStyle/>
          <a:p>
            <a:pPr marL="609585" indent="-474121">
              <a:spcBef>
                <a:spcPts val="0"/>
              </a:spcBef>
              <a:buSzPts val="2000"/>
              <a:buChar char="●"/>
            </a:pPr>
            <a:r>
              <a:rPr lang="en"/>
              <a:t>By splitting up the possible outcomes at each question, we create a diagram that looks like a family tree</a:t>
            </a:r>
            <a:endParaRPr/>
          </a:p>
          <a:p>
            <a:pPr marL="0" indent="0">
              <a:spcBef>
                <a:spcPts val="0"/>
              </a:spcBef>
              <a:buNone/>
            </a:pPr>
            <a:endParaRPr sz="1333"/>
          </a:p>
          <a:p>
            <a:pPr marL="609585" indent="-474121">
              <a:spcBef>
                <a:spcPts val="0"/>
              </a:spcBef>
              <a:buSzPts val="2000"/>
              <a:buChar char="●"/>
            </a:pPr>
            <a:r>
              <a:rPr lang="en"/>
              <a:t>We call this a </a:t>
            </a:r>
            <a:r>
              <a:rPr lang="en" b="1"/>
              <a:t>rule-based classifier</a:t>
            </a:r>
            <a:r>
              <a:rPr lang="en"/>
              <a:t> because at each step, we follow a specific rule to make a decision</a:t>
            </a:r>
            <a:endParaRPr/>
          </a:p>
          <a:p>
            <a:pPr marL="0" indent="0">
              <a:spcBef>
                <a:spcPts val="0"/>
              </a:spcBef>
              <a:buNone/>
            </a:pPr>
            <a:endParaRPr sz="1333"/>
          </a:p>
          <a:p>
            <a:pPr marL="609585" indent="-474121">
              <a:spcBef>
                <a:spcPts val="0"/>
              </a:spcBef>
              <a:buSzPts val="2000"/>
              <a:buChar char="●"/>
            </a:pPr>
            <a:r>
              <a:rPr lang="en"/>
              <a:t>Decision trees make it very clear how we ended up at a certain conclusion because we can trace which questions we asked along the way</a:t>
            </a:r>
            <a:endParaRPr/>
          </a:p>
        </p:txBody>
      </p:sp>
      <p:pic>
        <p:nvPicPr>
          <p:cNvPr id="214" name="Google Shape;214;p41"/>
          <p:cNvPicPr preferRelativeResize="0"/>
          <p:nvPr/>
        </p:nvPicPr>
        <p:blipFill rotWithShape="1">
          <a:blip r:embed="rId3">
            <a:alphaModFix/>
          </a:blip>
          <a:srcRect b="14449"/>
          <a:stretch/>
        </p:blipFill>
        <p:spPr>
          <a:xfrm>
            <a:off x="8314101" y="2099734"/>
            <a:ext cx="3375833" cy="282303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42"/>
          <p:cNvPicPr preferRelativeResize="0"/>
          <p:nvPr/>
        </p:nvPicPr>
        <p:blipFill>
          <a:blip r:embed="rId3">
            <a:alphaModFix/>
          </a:blip>
          <a:stretch>
            <a:fillRect/>
          </a:stretch>
        </p:blipFill>
        <p:spPr>
          <a:xfrm>
            <a:off x="4095269" y="1153732"/>
            <a:ext cx="7481896" cy="5355233"/>
          </a:xfrm>
          <a:prstGeom prst="rect">
            <a:avLst/>
          </a:prstGeom>
          <a:noFill/>
          <a:ln>
            <a:noFill/>
          </a:ln>
        </p:spPr>
      </p:pic>
      <p:sp>
        <p:nvSpPr>
          <p:cNvPr id="220" name="Google Shape;220;p42"/>
          <p:cNvSpPr txBox="1">
            <a:spLocks noGrp="1"/>
          </p:cNvSpPr>
          <p:nvPr>
            <p:ph type="title"/>
          </p:nvPr>
        </p:nvSpPr>
        <p:spPr>
          <a:xfrm>
            <a:off x="1531867" y="881333"/>
            <a:ext cx="9787200" cy="483600"/>
          </a:xfrm>
          <a:prstGeom prst="rect">
            <a:avLst/>
          </a:prstGeom>
        </p:spPr>
        <p:txBody>
          <a:bodyPr spcFirstLastPara="1" vert="horz" wrap="square" lIns="0" tIns="0" rIns="0" bIns="0" rtlCol="0" anchor="t" anchorCtr="0">
            <a:noAutofit/>
          </a:bodyPr>
          <a:lstStyle/>
          <a:p>
            <a:r>
              <a:rPr lang="en"/>
              <a:t>Example</a:t>
            </a:r>
            <a:endParaRPr/>
          </a:p>
        </p:txBody>
      </p:sp>
      <p:sp>
        <p:nvSpPr>
          <p:cNvPr id="221" name="Google Shape;221;p42"/>
          <p:cNvSpPr txBox="1">
            <a:spLocks noGrp="1"/>
          </p:cNvSpPr>
          <p:nvPr>
            <p:ph type="body" idx="1"/>
          </p:nvPr>
        </p:nvSpPr>
        <p:spPr>
          <a:xfrm>
            <a:off x="1489900" y="2098467"/>
            <a:ext cx="4830400" cy="4014800"/>
          </a:xfrm>
          <a:prstGeom prst="rect">
            <a:avLst/>
          </a:prstGeom>
        </p:spPr>
        <p:txBody>
          <a:bodyPr spcFirstLastPara="1" vert="horz" wrap="square" lIns="0" tIns="0" rIns="0" bIns="0" rtlCol="0" anchor="t" anchorCtr="0">
            <a:noAutofit/>
          </a:bodyPr>
          <a:lstStyle/>
          <a:p>
            <a:r>
              <a:rPr lang="en"/>
              <a:t>How would we classify the following words according to this decision tree?</a:t>
            </a:r>
            <a:endParaRPr/>
          </a:p>
          <a:p>
            <a:pPr marL="0" indent="0">
              <a:buNone/>
            </a:pPr>
            <a:endParaRPr/>
          </a:p>
          <a:p>
            <a:pPr marL="1219170"/>
            <a:r>
              <a:rPr lang="en"/>
              <a:t>Rhythm</a:t>
            </a:r>
            <a:endParaRPr/>
          </a:p>
          <a:p>
            <a:pPr marL="1219170"/>
            <a:r>
              <a:rPr lang="en"/>
              <a:t>Abibliophobia</a:t>
            </a:r>
            <a:endParaRPr/>
          </a:p>
          <a:p>
            <a:pPr marL="1219170"/>
            <a:r>
              <a:rPr lang="en"/>
              <a:t>Emergence</a:t>
            </a:r>
            <a:endParaRPr/>
          </a:p>
          <a:p>
            <a:pPr marL="1219170"/>
            <a:r>
              <a:rPr lang="en"/>
              <a:t>Zen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6"/>
          <p:cNvPicPr preferRelativeResize="0"/>
          <p:nvPr/>
        </p:nvPicPr>
        <p:blipFill>
          <a:blip r:embed="rId3">
            <a:alphaModFix/>
          </a:blip>
          <a:stretch>
            <a:fillRect/>
          </a:stretch>
        </p:blipFill>
        <p:spPr>
          <a:xfrm>
            <a:off x="7754400" y="1123501"/>
            <a:ext cx="4437600" cy="3176233"/>
          </a:xfrm>
          <a:prstGeom prst="rect">
            <a:avLst/>
          </a:prstGeom>
          <a:noFill/>
          <a:ln>
            <a:noFill/>
          </a:ln>
        </p:spPr>
      </p:pic>
      <p:sp>
        <p:nvSpPr>
          <p:cNvPr id="367" name="Google Shape;367;p56"/>
          <p:cNvSpPr txBox="1">
            <a:spLocks noGrp="1"/>
          </p:cNvSpPr>
          <p:nvPr>
            <p:ph type="title"/>
          </p:nvPr>
        </p:nvSpPr>
        <p:spPr>
          <a:xfrm>
            <a:off x="1531867" y="881333"/>
            <a:ext cx="9787200" cy="483600"/>
          </a:xfrm>
          <a:prstGeom prst="rect">
            <a:avLst/>
          </a:prstGeom>
        </p:spPr>
        <p:txBody>
          <a:bodyPr spcFirstLastPara="1" vert="horz" wrap="square" lIns="0" tIns="0" rIns="0" bIns="0" rtlCol="0" anchor="t" anchorCtr="0">
            <a:noAutofit/>
          </a:bodyPr>
          <a:lstStyle/>
          <a:p>
            <a:r>
              <a:rPr lang="en"/>
              <a:t>Summary</a:t>
            </a:r>
            <a:endParaRPr/>
          </a:p>
        </p:txBody>
      </p:sp>
      <p:sp>
        <p:nvSpPr>
          <p:cNvPr id="368" name="Google Shape;368;p56"/>
          <p:cNvSpPr txBox="1">
            <a:spLocks noGrp="1"/>
          </p:cNvSpPr>
          <p:nvPr>
            <p:ph type="body" idx="1"/>
          </p:nvPr>
        </p:nvSpPr>
        <p:spPr>
          <a:xfrm>
            <a:off x="1415200" y="1769767"/>
            <a:ext cx="7415200" cy="4014800"/>
          </a:xfrm>
          <a:prstGeom prst="rect">
            <a:avLst/>
          </a:prstGeom>
        </p:spPr>
        <p:txBody>
          <a:bodyPr spcFirstLastPara="1" vert="horz" wrap="square" lIns="0" tIns="0" rIns="0" bIns="0" rtlCol="0" anchor="t" anchorCtr="0">
            <a:noAutofit/>
          </a:bodyPr>
          <a:lstStyle/>
          <a:p>
            <a:r>
              <a:rPr lang="en"/>
              <a:t>A decision tree is a simple and fast way to do classification based on asking questions about one feature at a time</a:t>
            </a:r>
            <a:endParaRPr/>
          </a:p>
          <a:p>
            <a:pPr marL="0" indent="0">
              <a:buNone/>
            </a:pPr>
            <a:endParaRPr sz="1333"/>
          </a:p>
          <a:p>
            <a:r>
              <a:rPr lang="en"/>
              <a:t>Very easy to understand </a:t>
            </a:r>
            <a:r>
              <a:rPr lang="en" i="1"/>
              <a:t>why</a:t>
            </a:r>
            <a:r>
              <a:rPr lang="en"/>
              <a:t> certain decisions are made</a:t>
            </a:r>
            <a:endParaRPr/>
          </a:p>
          <a:p>
            <a:pPr marL="0" indent="0">
              <a:buNone/>
            </a:pPr>
            <a:endParaRPr sz="1333"/>
          </a:p>
          <a:p>
            <a:r>
              <a:rPr lang="en"/>
              <a:t>Easy to follow how the algorithm makes its classification decisions (not the case for more complex algorithms!)</a:t>
            </a:r>
            <a:endParaRPr/>
          </a:p>
          <a:p>
            <a:pPr marL="0" indent="0">
              <a:buNone/>
            </a:pPr>
            <a:endParaRPr sz="1333"/>
          </a:p>
          <a:p>
            <a:r>
              <a:rPr lang="en"/>
              <a:t>Built by identifying “best splits” in the training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B3D75D7-6024-6F2C-598B-AE14B117EA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8D8EF-1A20-1BE9-8348-F27FC08078AE}"/>
              </a:ext>
            </a:extLst>
          </p:cNvPr>
          <p:cNvSpPr>
            <a:spLocks noGrp="1"/>
          </p:cNvSpPr>
          <p:nvPr>
            <p:ph type="ctrTitle"/>
          </p:nvPr>
        </p:nvSpPr>
        <p:spPr>
          <a:xfrm>
            <a:off x="1063752" y="2539096"/>
            <a:ext cx="10058400" cy="3574778"/>
          </a:xfrm>
          <a:effectLst>
            <a:outerShdw blurRad="50800" dist="38100" dir="2700000" algn="tl" rotWithShape="0">
              <a:prstClr val="black">
                <a:alpha val="40000"/>
              </a:prstClr>
            </a:outerShdw>
          </a:effectLst>
        </p:spPr>
        <p:txBody>
          <a:bodyPr>
            <a:normAutofit/>
          </a:bodyPr>
          <a:lstStyle/>
          <a:p>
            <a:r>
              <a:rPr lang="en-KZ" sz="7200" i="1" dirty="0">
                <a:solidFill>
                  <a:srgbClr val="FFFFFF"/>
                </a:solidFill>
                <a:latin typeface="Bernard MT Condensed" panose="02050806060905020404" pitchFamily="18" charset="77"/>
              </a:rPr>
              <a:t>Tuning</a:t>
            </a:r>
            <a:endParaRPr lang="en-KZ" sz="5200" i="1" dirty="0">
              <a:solidFill>
                <a:srgbClr val="FFFFFF"/>
              </a:solidFill>
              <a:latin typeface="Bernard MT Condensed" panose="02050806060905020404" pitchFamily="18" charset="77"/>
            </a:endParaRPr>
          </a:p>
        </p:txBody>
      </p:sp>
    </p:spTree>
    <p:extLst>
      <p:ext uri="{BB962C8B-B14F-4D97-AF65-F5344CB8AC3E}">
        <p14:creationId xmlns:p14="http://schemas.microsoft.com/office/powerpoint/2010/main" val="25164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411C0-60FC-EC1C-21F8-E2D62EBBD365}"/>
              </a:ext>
            </a:extLst>
          </p:cNvPr>
          <p:cNvSpPr>
            <a:spLocks noGrp="1"/>
          </p:cNvSpPr>
          <p:nvPr>
            <p:ph type="title"/>
          </p:nvPr>
        </p:nvSpPr>
        <p:spPr>
          <a:xfrm>
            <a:off x="841248" y="256032"/>
            <a:ext cx="10506456" cy="1014984"/>
          </a:xfrm>
        </p:spPr>
        <p:txBody>
          <a:bodyPr anchor="b">
            <a:normAutofit/>
          </a:bodyPr>
          <a:lstStyle/>
          <a:p>
            <a:pPr algn="ctr"/>
            <a:r>
              <a:rPr lang="en-KZ" dirty="0"/>
              <a:t>What is tuning in ML? </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5AB2656-3C92-079A-E612-F92541F00D14}"/>
              </a:ext>
            </a:extLst>
          </p:cNvPr>
          <p:cNvGraphicFramePr>
            <a:graphicFrameLocks noGrp="1"/>
          </p:cNvGraphicFramePr>
          <p:nvPr>
            <p:ph idx="1"/>
            <p:extLst>
              <p:ext uri="{D42A27DB-BD31-4B8C-83A1-F6EECF244321}">
                <p14:modId xmlns:p14="http://schemas.microsoft.com/office/powerpoint/2010/main" val="45121986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028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0CF2-B2CE-E824-DD5F-E2B11BCF5ABE}"/>
              </a:ext>
            </a:extLst>
          </p:cNvPr>
          <p:cNvSpPr>
            <a:spLocks noGrp="1"/>
          </p:cNvSpPr>
          <p:nvPr>
            <p:ph type="title"/>
          </p:nvPr>
        </p:nvSpPr>
        <p:spPr>
          <a:xfrm>
            <a:off x="838200" y="118268"/>
            <a:ext cx="10515600" cy="1325563"/>
          </a:xfrm>
        </p:spPr>
        <p:txBody>
          <a:bodyPr/>
          <a:lstStyle/>
          <a:p>
            <a:pPr algn="ctr"/>
            <a:r>
              <a:rPr lang="en-KZ" dirty="0"/>
              <a:t>Let’s take Decision Tree as an example</a:t>
            </a:r>
          </a:p>
        </p:txBody>
      </p:sp>
      <p:sp>
        <p:nvSpPr>
          <p:cNvPr id="3" name="Content Placeholder 2">
            <a:extLst>
              <a:ext uri="{FF2B5EF4-FFF2-40B4-BE49-F238E27FC236}">
                <a16:creationId xmlns:a16="http://schemas.microsoft.com/office/drawing/2014/main" id="{7E402F6C-59BF-3200-0BBC-A3C43F310EFA}"/>
              </a:ext>
            </a:extLst>
          </p:cNvPr>
          <p:cNvSpPr>
            <a:spLocks noGrp="1"/>
          </p:cNvSpPr>
          <p:nvPr>
            <p:ph idx="1"/>
          </p:nvPr>
        </p:nvSpPr>
        <p:spPr>
          <a:xfrm>
            <a:off x="6315075" y="1636714"/>
            <a:ext cx="4760912" cy="3106738"/>
          </a:xfrm>
        </p:spPr>
        <p:txBody>
          <a:bodyPr/>
          <a:lstStyle/>
          <a:p>
            <a:pPr marL="0" indent="0">
              <a:buNone/>
            </a:pPr>
            <a:r>
              <a:rPr lang="en-US" dirty="0"/>
              <a:t>Classical way to build a model:</a:t>
            </a:r>
          </a:p>
          <a:p>
            <a:pPr marL="514350" indent="-514350">
              <a:buFont typeface="+mj-lt"/>
              <a:buAutoNum type="arabicPeriod"/>
            </a:pPr>
            <a:r>
              <a:rPr lang="en-US" dirty="0"/>
              <a:t>I</a:t>
            </a:r>
            <a:r>
              <a:rPr lang="en-KZ" dirty="0"/>
              <a:t>mport the algorithm</a:t>
            </a:r>
          </a:p>
          <a:p>
            <a:pPr marL="514350" indent="-514350">
              <a:buFont typeface="+mj-lt"/>
              <a:buAutoNum type="arabicPeriod"/>
            </a:pPr>
            <a:r>
              <a:rPr lang="en-US" dirty="0"/>
              <a:t>F</a:t>
            </a:r>
            <a:r>
              <a:rPr lang="en-KZ" dirty="0"/>
              <a:t>it data</a:t>
            </a:r>
          </a:p>
          <a:p>
            <a:pPr marL="514350" indent="-514350">
              <a:buFont typeface="+mj-lt"/>
              <a:buAutoNum type="arabicPeriod"/>
            </a:pPr>
            <a:r>
              <a:rPr lang="en-US" dirty="0"/>
              <a:t>P</a:t>
            </a:r>
            <a:r>
              <a:rPr lang="en-KZ" dirty="0"/>
              <a:t>redict data</a:t>
            </a:r>
          </a:p>
          <a:p>
            <a:pPr marL="514350" indent="-514350">
              <a:buFont typeface="+mj-lt"/>
              <a:buAutoNum type="arabicPeriod"/>
            </a:pPr>
            <a:r>
              <a:rPr lang="en-KZ" dirty="0"/>
              <a:t>Check for accuracy</a:t>
            </a:r>
          </a:p>
        </p:txBody>
      </p:sp>
      <p:pic>
        <p:nvPicPr>
          <p:cNvPr id="7" name="Picture 6" descr="Text&#10;&#10;Description automatically generated">
            <a:extLst>
              <a:ext uri="{FF2B5EF4-FFF2-40B4-BE49-F238E27FC236}">
                <a16:creationId xmlns:a16="http://schemas.microsoft.com/office/drawing/2014/main" id="{C1037DA4-5F85-D98E-FADA-0E60BD5B39E6}"/>
              </a:ext>
            </a:extLst>
          </p:cNvPr>
          <p:cNvPicPr>
            <a:picLocks noChangeAspect="1"/>
          </p:cNvPicPr>
          <p:nvPr/>
        </p:nvPicPr>
        <p:blipFill>
          <a:blip r:embed="rId2"/>
          <a:stretch>
            <a:fillRect/>
          </a:stretch>
        </p:blipFill>
        <p:spPr>
          <a:xfrm>
            <a:off x="325437" y="1690688"/>
            <a:ext cx="5219700" cy="9398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C002C1-3C61-C1C7-6FC3-1774B6C6C57F}"/>
              </a:ext>
            </a:extLst>
          </p:cNvPr>
          <p:cNvPicPr>
            <a:picLocks noChangeAspect="1"/>
          </p:cNvPicPr>
          <p:nvPr/>
        </p:nvPicPr>
        <p:blipFill>
          <a:blip r:embed="rId3"/>
          <a:stretch>
            <a:fillRect/>
          </a:stretch>
        </p:blipFill>
        <p:spPr>
          <a:xfrm>
            <a:off x="300037" y="3016251"/>
            <a:ext cx="5245100" cy="1727200"/>
          </a:xfrm>
          <a:prstGeom prst="rect">
            <a:avLst/>
          </a:prstGeom>
        </p:spPr>
      </p:pic>
    </p:spTree>
    <p:extLst>
      <p:ext uri="{BB962C8B-B14F-4D97-AF65-F5344CB8AC3E}">
        <p14:creationId xmlns:p14="http://schemas.microsoft.com/office/powerpoint/2010/main" val="406102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0CF2-B2CE-E824-DD5F-E2B11BCF5ABE}"/>
              </a:ext>
            </a:extLst>
          </p:cNvPr>
          <p:cNvSpPr>
            <a:spLocks noGrp="1"/>
          </p:cNvSpPr>
          <p:nvPr>
            <p:ph type="title"/>
          </p:nvPr>
        </p:nvSpPr>
        <p:spPr>
          <a:xfrm>
            <a:off x="838200" y="118268"/>
            <a:ext cx="10515600" cy="1325563"/>
          </a:xfrm>
        </p:spPr>
        <p:txBody>
          <a:bodyPr/>
          <a:lstStyle/>
          <a:p>
            <a:pPr algn="ctr"/>
            <a:r>
              <a:rPr lang="en-KZ" dirty="0"/>
              <a:t>Let’s take Decision Tree as an example</a:t>
            </a:r>
          </a:p>
        </p:txBody>
      </p:sp>
      <p:sp>
        <p:nvSpPr>
          <p:cNvPr id="3" name="Content Placeholder 2">
            <a:extLst>
              <a:ext uri="{FF2B5EF4-FFF2-40B4-BE49-F238E27FC236}">
                <a16:creationId xmlns:a16="http://schemas.microsoft.com/office/drawing/2014/main" id="{7E402F6C-59BF-3200-0BBC-A3C43F310EFA}"/>
              </a:ext>
            </a:extLst>
          </p:cNvPr>
          <p:cNvSpPr>
            <a:spLocks noGrp="1"/>
          </p:cNvSpPr>
          <p:nvPr>
            <p:ph idx="1"/>
          </p:nvPr>
        </p:nvSpPr>
        <p:spPr>
          <a:xfrm>
            <a:off x="6315075" y="1636714"/>
            <a:ext cx="4760912" cy="3106738"/>
          </a:xfrm>
        </p:spPr>
        <p:txBody>
          <a:bodyPr/>
          <a:lstStyle/>
          <a:p>
            <a:pPr marL="0" indent="0">
              <a:buNone/>
            </a:pPr>
            <a:r>
              <a:rPr lang="en-US" dirty="0"/>
              <a:t>Classical way to build a model:</a:t>
            </a:r>
          </a:p>
          <a:p>
            <a:pPr marL="514350" indent="-514350">
              <a:buFont typeface="+mj-lt"/>
              <a:buAutoNum type="arabicPeriod"/>
            </a:pPr>
            <a:r>
              <a:rPr lang="en-US" dirty="0"/>
              <a:t>I</a:t>
            </a:r>
            <a:r>
              <a:rPr lang="en-KZ" dirty="0"/>
              <a:t>mport the algorithm</a:t>
            </a:r>
          </a:p>
          <a:p>
            <a:pPr marL="514350" indent="-514350">
              <a:buFont typeface="+mj-lt"/>
              <a:buAutoNum type="arabicPeriod"/>
            </a:pPr>
            <a:r>
              <a:rPr lang="en-US" dirty="0"/>
              <a:t>F</a:t>
            </a:r>
            <a:r>
              <a:rPr lang="en-KZ" dirty="0"/>
              <a:t>it data</a:t>
            </a:r>
          </a:p>
          <a:p>
            <a:pPr marL="514350" indent="-514350">
              <a:buFont typeface="+mj-lt"/>
              <a:buAutoNum type="arabicPeriod"/>
            </a:pPr>
            <a:r>
              <a:rPr lang="en-US" dirty="0"/>
              <a:t>P</a:t>
            </a:r>
            <a:r>
              <a:rPr lang="en-KZ" dirty="0"/>
              <a:t>redict data</a:t>
            </a:r>
          </a:p>
          <a:p>
            <a:pPr marL="514350" indent="-514350">
              <a:buFont typeface="+mj-lt"/>
              <a:buAutoNum type="arabicPeriod"/>
            </a:pPr>
            <a:r>
              <a:rPr lang="en-KZ" dirty="0"/>
              <a:t>Check for accuracy</a:t>
            </a:r>
          </a:p>
        </p:txBody>
      </p:sp>
      <p:pic>
        <p:nvPicPr>
          <p:cNvPr id="7" name="Picture 6" descr="Text&#10;&#10;Description automatically generated">
            <a:extLst>
              <a:ext uri="{FF2B5EF4-FFF2-40B4-BE49-F238E27FC236}">
                <a16:creationId xmlns:a16="http://schemas.microsoft.com/office/drawing/2014/main" id="{C1037DA4-5F85-D98E-FADA-0E60BD5B39E6}"/>
              </a:ext>
            </a:extLst>
          </p:cNvPr>
          <p:cNvPicPr>
            <a:picLocks noChangeAspect="1"/>
          </p:cNvPicPr>
          <p:nvPr/>
        </p:nvPicPr>
        <p:blipFill>
          <a:blip r:embed="rId2"/>
          <a:stretch>
            <a:fillRect/>
          </a:stretch>
        </p:blipFill>
        <p:spPr>
          <a:xfrm>
            <a:off x="325437" y="1690688"/>
            <a:ext cx="5219700" cy="9398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C002C1-3C61-C1C7-6FC3-1774B6C6C57F}"/>
              </a:ext>
            </a:extLst>
          </p:cNvPr>
          <p:cNvPicPr>
            <a:picLocks noChangeAspect="1"/>
          </p:cNvPicPr>
          <p:nvPr/>
        </p:nvPicPr>
        <p:blipFill>
          <a:blip r:embed="rId3"/>
          <a:stretch>
            <a:fillRect/>
          </a:stretch>
        </p:blipFill>
        <p:spPr>
          <a:xfrm>
            <a:off x="300037" y="3016251"/>
            <a:ext cx="5245100" cy="1727200"/>
          </a:xfrm>
          <a:prstGeom prst="rect">
            <a:avLst/>
          </a:prstGeom>
        </p:spPr>
      </p:pic>
      <p:sp>
        <p:nvSpPr>
          <p:cNvPr id="4" name="Rectangle 3">
            <a:extLst>
              <a:ext uri="{FF2B5EF4-FFF2-40B4-BE49-F238E27FC236}">
                <a16:creationId xmlns:a16="http://schemas.microsoft.com/office/drawing/2014/main" id="{1987D940-4817-8303-311C-70627AD82F48}"/>
              </a:ext>
            </a:extLst>
          </p:cNvPr>
          <p:cNvSpPr/>
          <p:nvPr/>
        </p:nvSpPr>
        <p:spPr>
          <a:xfrm>
            <a:off x="2572150" y="5427464"/>
            <a:ext cx="7047699" cy="584775"/>
          </a:xfrm>
          <a:prstGeom prst="rect">
            <a:avLst/>
          </a:prstGeom>
          <a:solidFill>
            <a:schemeClr val="tx1">
              <a:lumMod val="95000"/>
              <a:lumOff val="5000"/>
            </a:schemeClr>
          </a:solidFill>
        </p:spPr>
        <p:txBody>
          <a:bodyPr wrap="none">
            <a:spAutoFit/>
          </a:bodyPr>
          <a:lstStyle/>
          <a:p>
            <a:r>
              <a:rPr lang="en-US" sz="3200" dirty="0">
                <a:solidFill>
                  <a:srgbClr val="C00000"/>
                </a:solidFill>
              </a:rPr>
              <a:t>But there is a way to improve the results!</a:t>
            </a:r>
          </a:p>
        </p:txBody>
      </p:sp>
    </p:spTree>
    <p:extLst>
      <p:ext uri="{BB962C8B-B14F-4D97-AF65-F5344CB8AC3E}">
        <p14:creationId xmlns:p14="http://schemas.microsoft.com/office/powerpoint/2010/main" val="39804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775</Words>
  <Application>Microsoft Macintosh PowerPoint</Application>
  <PresentationFormat>Widescreen</PresentationFormat>
  <Paragraphs>98</Paragraphs>
  <Slides>26</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Bernard MT Condensed</vt:lpstr>
      <vt:lpstr>Calibri</vt:lpstr>
      <vt:lpstr>Calibri Light</vt:lpstr>
      <vt:lpstr>Helvetica Neue</vt:lpstr>
      <vt:lpstr>Roboto</vt:lpstr>
      <vt:lpstr>Rubik Medium</vt:lpstr>
      <vt:lpstr>Office Theme</vt:lpstr>
      <vt:lpstr>Decision Trees</vt:lpstr>
      <vt:lpstr>Decision Tree</vt:lpstr>
      <vt:lpstr>Decision Tree</vt:lpstr>
      <vt:lpstr>Example</vt:lpstr>
      <vt:lpstr>Summary</vt:lpstr>
      <vt:lpstr>Tuning</vt:lpstr>
      <vt:lpstr>What is tuning in ML? </vt:lpstr>
      <vt:lpstr>Let’s take Decision Tree as an example</vt:lpstr>
      <vt:lpstr>Let’s take Decision Tree as an example</vt:lpstr>
      <vt:lpstr>Let’s modify our code a little!</vt:lpstr>
      <vt:lpstr>Let’s take Decision Tree as an example</vt:lpstr>
      <vt:lpstr>Let’s try more! </vt:lpstr>
      <vt:lpstr>Important questions</vt:lpstr>
      <vt:lpstr>1. How to find hyperparameters of the DecisionTreeClassifier</vt:lpstr>
      <vt:lpstr>1. How to find hyperparameters of the DecisionTreeClassifier</vt:lpstr>
      <vt:lpstr>2. If you don’t set any hyperparameters…</vt:lpstr>
      <vt:lpstr>3. How to find the best hyperparameters?</vt:lpstr>
      <vt:lpstr>Grid Search</vt:lpstr>
      <vt:lpstr>Main logic behind the Grid Search:</vt:lpstr>
      <vt:lpstr>To use Grid Search for our project, we need to</vt:lpstr>
      <vt:lpstr>1. Select parameters and their ranges</vt:lpstr>
      <vt:lpstr>2. Choose our model</vt:lpstr>
      <vt:lpstr>2. Choose our model</vt:lpstr>
      <vt:lpstr>5. Find best parameters and results</vt:lpstr>
      <vt:lpstr>Your task for today will be to tune your model using the Grid Search method with next hyperparameters: </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Trees</dc:title>
  <dc:creator>Karly Kussainova</dc:creator>
  <cp:lastModifiedBy>Karly Kussainova</cp:lastModifiedBy>
  <cp:revision>6</cp:revision>
  <dcterms:created xsi:type="dcterms:W3CDTF">2022-07-21T18:38:13Z</dcterms:created>
  <dcterms:modified xsi:type="dcterms:W3CDTF">2022-07-22T17:02:01Z</dcterms:modified>
</cp:coreProperties>
</file>